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8" r:id="rId3"/>
    <p:sldId id="282" r:id="rId4"/>
    <p:sldId id="293" r:id="rId5"/>
    <p:sldId id="259" r:id="rId6"/>
    <p:sldId id="295" r:id="rId7"/>
    <p:sldId id="296" r:id="rId8"/>
    <p:sldId id="298" r:id="rId9"/>
    <p:sldId id="283" r:id="rId10"/>
    <p:sldId id="261" r:id="rId11"/>
    <p:sldId id="300" r:id="rId12"/>
    <p:sldId id="263" r:id="rId13"/>
    <p:sldId id="288" r:id="rId14"/>
    <p:sldId id="264" r:id="rId15"/>
    <p:sldId id="284" r:id="rId16"/>
    <p:sldId id="301" r:id="rId17"/>
    <p:sldId id="265" r:id="rId18"/>
    <p:sldId id="267" r:id="rId19"/>
    <p:sldId id="266" r:id="rId20"/>
    <p:sldId id="268" r:id="rId21"/>
    <p:sldId id="290" r:id="rId22"/>
    <p:sldId id="292" r:id="rId23"/>
    <p:sldId id="280" r:id="rId24"/>
    <p:sldId id="302" r:id="rId25"/>
    <p:sldId id="303" r:id="rId26"/>
    <p:sldId id="269" r:id="rId27"/>
    <p:sldId id="270" r:id="rId28"/>
    <p:sldId id="286" r:id="rId29"/>
    <p:sldId id="271" r:id="rId30"/>
    <p:sldId id="287" r:id="rId31"/>
    <p:sldId id="272" r:id="rId32"/>
    <p:sldId id="273" r:id="rId33"/>
    <p:sldId id="274" r:id="rId34"/>
    <p:sldId id="275" r:id="rId35"/>
    <p:sldId id="276" r:id="rId36"/>
    <p:sldId id="277" r:id="rId37"/>
    <p:sldId id="278" r:id="rId38"/>
    <p:sldId id="279" r:id="rId39"/>
    <p:sldId id="304" r:id="rId40"/>
    <p:sldId id="305" r:id="rId41"/>
    <p:sldId id="306" r:id="rId42"/>
    <p:sldId id="307" r:id="rId43"/>
    <p:sldId id="308"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39" r:id="rId62"/>
    <p:sldId id="328" r:id="rId63"/>
    <p:sldId id="329" r:id="rId64"/>
    <p:sldId id="330" r:id="rId65"/>
    <p:sldId id="331" r:id="rId66"/>
    <p:sldId id="332" r:id="rId67"/>
    <p:sldId id="333" r:id="rId68"/>
    <p:sldId id="334" r:id="rId69"/>
    <p:sldId id="335" r:id="rId70"/>
    <p:sldId id="336" r:id="rId71"/>
    <p:sldId id="337" r:id="rId72"/>
    <p:sldId id="310" r:id="rId73"/>
    <p:sldId id="338"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1F497D"/>
    <a:srgbClr val="20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11" autoAdjust="0"/>
  </p:normalViewPr>
  <p:slideViewPr>
    <p:cSldViewPr>
      <p:cViewPr varScale="1">
        <p:scale>
          <a:sx n="65" d="100"/>
          <a:sy n="65" d="100"/>
        </p:scale>
        <p:origin x="-12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A15E4-6A34-425E-A3B2-5871B869CBE2}"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EBC0C939-1D2A-4182-BBA2-EB96656A9D2F}">
      <dgm:prSet phldrT="[Text]" custT="1"/>
      <dgm:spPr/>
      <dgm:t>
        <a:bodyPr/>
        <a:lstStyle/>
        <a:p>
          <a:r>
            <a:rPr lang="sr-Latn-RS" sz="4000" b="0" dirty="0" smtClean="0">
              <a:latin typeface="Cambria" pitchFamily="18" charset="0"/>
              <a:ea typeface="Cambria" pitchFamily="18" charset="0"/>
            </a:rPr>
            <a:t>Radni direktorijum</a:t>
          </a:r>
          <a:endParaRPr lang="en-US" sz="4000" b="0" dirty="0">
            <a:latin typeface="Cambria" pitchFamily="18" charset="0"/>
            <a:ea typeface="Cambria" pitchFamily="18" charset="0"/>
          </a:endParaRPr>
        </a:p>
      </dgm:t>
    </dgm:pt>
    <dgm:pt modelId="{36924E5F-6F6C-4339-A548-2F6A29822998}" type="parTrans" cxnId="{1B26BFA9-9515-4FA4-A5B3-9D811FA564B8}">
      <dgm:prSet/>
      <dgm:spPr/>
      <dgm:t>
        <a:bodyPr/>
        <a:lstStyle/>
        <a:p>
          <a:endParaRPr lang="en-US">
            <a:latin typeface="Cambria" pitchFamily="18" charset="0"/>
            <a:ea typeface="Cambria" pitchFamily="18" charset="0"/>
          </a:endParaRPr>
        </a:p>
      </dgm:t>
    </dgm:pt>
    <dgm:pt modelId="{9BA27E04-18AB-4391-9808-581B85401B0C}" type="sibTrans" cxnId="{1B26BFA9-9515-4FA4-A5B3-9D811FA564B8}">
      <dgm:prSet/>
      <dgm:spPr/>
      <dgm:t>
        <a:bodyPr/>
        <a:lstStyle/>
        <a:p>
          <a:endParaRPr lang="en-US">
            <a:latin typeface="Cambria" pitchFamily="18" charset="0"/>
            <a:ea typeface="Cambria" pitchFamily="18" charset="0"/>
          </a:endParaRPr>
        </a:p>
      </dgm:t>
    </dgm:pt>
    <dgm:pt modelId="{3E7156BA-C735-44F7-84D6-8AFF13FCAEBD}">
      <dgm:prSet phldrT="[Text]" custT="1"/>
      <dgm:spPr/>
      <dgm:t>
        <a:bodyPr/>
        <a:lstStyle/>
        <a:p>
          <a:r>
            <a:rPr lang="sr-Latn-RS" sz="4000" b="0" dirty="0" smtClean="0">
              <a:latin typeface="Cambria" pitchFamily="18" charset="0"/>
              <a:ea typeface="Cambria" pitchFamily="18" charset="0"/>
            </a:rPr>
            <a:t>Fazna oblast</a:t>
          </a:r>
          <a:endParaRPr lang="en-US" sz="4000" b="0" dirty="0">
            <a:latin typeface="Cambria" pitchFamily="18" charset="0"/>
            <a:ea typeface="Cambria" pitchFamily="18" charset="0"/>
          </a:endParaRPr>
        </a:p>
      </dgm:t>
    </dgm:pt>
    <dgm:pt modelId="{2530256E-55C6-4C67-A4EE-6D99727AEA36}" type="parTrans" cxnId="{51D7D64A-D6E4-4244-8DA4-398457946EE5}">
      <dgm:prSet/>
      <dgm:spPr/>
      <dgm:t>
        <a:bodyPr/>
        <a:lstStyle/>
        <a:p>
          <a:endParaRPr lang="en-US">
            <a:latin typeface="Cambria" pitchFamily="18" charset="0"/>
            <a:ea typeface="Cambria" pitchFamily="18" charset="0"/>
          </a:endParaRPr>
        </a:p>
      </dgm:t>
    </dgm:pt>
    <dgm:pt modelId="{A1FFC7EA-C76B-4283-B091-9904E31AAE0C}" type="sibTrans" cxnId="{51D7D64A-D6E4-4244-8DA4-398457946EE5}">
      <dgm:prSet/>
      <dgm:spPr/>
      <dgm:t>
        <a:bodyPr/>
        <a:lstStyle/>
        <a:p>
          <a:endParaRPr lang="en-US">
            <a:latin typeface="Cambria" pitchFamily="18" charset="0"/>
            <a:ea typeface="Cambria" pitchFamily="18" charset="0"/>
          </a:endParaRPr>
        </a:p>
      </dgm:t>
    </dgm:pt>
    <dgm:pt modelId="{60078CEC-7A16-44A3-8D3E-31F0136075DB}">
      <dgm:prSet phldrT="[Text]" custT="1"/>
      <dgm:spPr/>
      <dgm:t>
        <a:bodyPr/>
        <a:lstStyle/>
        <a:p>
          <a:r>
            <a:rPr lang="sr-Latn-RS" sz="4000" b="0" dirty="0" smtClean="0">
              <a:latin typeface="Cambria" pitchFamily="18" charset="0"/>
              <a:ea typeface="Cambria" pitchFamily="18" charset="0"/>
            </a:rPr>
            <a:t>Git repozitorijum</a:t>
          </a:r>
          <a:endParaRPr lang="en-US" sz="4000" b="0" dirty="0">
            <a:latin typeface="Cambria" pitchFamily="18" charset="0"/>
            <a:ea typeface="Cambria" pitchFamily="18" charset="0"/>
          </a:endParaRPr>
        </a:p>
      </dgm:t>
    </dgm:pt>
    <dgm:pt modelId="{4011EB1F-A058-4C00-BC4D-8F1DF821063C}" type="parTrans" cxnId="{AFEC5916-262A-4101-A580-7BA991FF098E}">
      <dgm:prSet/>
      <dgm:spPr/>
      <dgm:t>
        <a:bodyPr/>
        <a:lstStyle/>
        <a:p>
          <a:endParaRPr lang="en-US">
            <a:latin typeface="Cambria" pitchFamily="18" charset="0"/>
            <a:ea typeface="Cambria" pitchFamily="18" charset="0"/>
          </a:endParaRPr>
        </a:p>
      </dgm:t>
    </dgm:pt>
    <dgm:pt modelId="{1D6A285B-E84D-43F6-9B67-4B9F31AE5C83}" type="sibTrans" cxnId="{AFEC5916-262A-4101-A580-7BA991FF098E}">
      <dgm:prSet/>
      <dgm:spPr/>
      <dgm:t>
        <a:bodyPr/>
        <a:lstStyle/>
        <a:p>
          <a:endParaRPr lang="en-US">
            <a:latin typeface="Cambria" pitchFamily="18" charset="0"/>
            <a:ea typeface="Cambria" pitchFamily="18" charset="0"/>
          </a:endParaRPr>
        </a:p>
      </dgm:t>
    </dgm:pt>
    <dgm:pt modelId="{0530AACA-AAFD-45EE-A8A3-499F12059A17}" type="pres">
      <dgm:prSet presAssocID="{DFCA15E4-6A34-425E-A3B2-5871B869CBE2}" presName="outerComposite" presStyleCnt="0">
        <dgm:presLayoutVars>
          <dgm:chMax val="5"/>
          <dgm:dir/>
          <dgm:resizeHandles val="exact"/>
        </dgm:presLayoutVars>
      </dgm:prSet>
      <dgm:spPr/>
      <dgm:t>
        <a:bodyPr/>
        <a:lstStyle/>
        <a:p>
          <a:endParaRPr lang="en-US"/>
        </a:p>
      </dgm:t>
    </dgm:pt>
    <dgm:pt modelId="{540F9680-BC0E-4DBA-AB44-7F1162BC764C}" type="pres">
      <dgm:prSet presAssocID="{DFCA15E4-6A34-425E-A3B2-5871B869CBE2}" presName="dummyMaxCanvas" presStyleCnt="0">
        <dgm:presLayoutVars/>
      </dgm:prSet>
      <dgm:spPr/>
    </dgm:pt>
    <dgm:pt modelId="{BF5DAF67-AA87-46A4-A4FB-83D032628473}" type="pres">
      <dgm:prSet presAssocID="{DFCA15E4-6A34-425E-A3B2-5871B869CBE2}" presName="ThreeNodes_1" presStyleLbl="node1" presStyleIdx="0" presStyleCnt="3" custScaleX="86897" custScaleY="87079">
        <dgm:presLayoutVars>
          <dgm:bulletEnabled val="1"/>
        </dgm:presLayoutVars>
      </dgm:prSet>
      <dgm:spPr/>
      <dgm:t>
        <a:bodyPr/>
        <a:lstStyle/>
        <a:p>
          <a:endParaRPr lang="en-US"/>
        </a:p>
      </dgm:t>
    </dgm:pt>
    <dgm:pt modelId="{B4A9A692-8C53-4CC0-819B-C0F080D360DA}" type="pres">
      <dgm:prSet presAssocID="{DFCA15E4-6A34-425E-A3B2-5871B869CBE2}" presName="ThreeNodes_2" presStyleLbl="node1" presStyleIdx="1" presStyleCnt="3" custScaleX="86897" custScaleY="87079">
        <dgm:presLayoutVars>
          <dgm:bulletEnabled val="1"/>
        </dgm:presLayoutVars>
      </dgm:prSet>
      <dgm:spPr/>
      <dgm:t>
        <a:bodyPr/>
        <a:lstStyle/>
        <a:p>
          <a:endParaRPr lang="en-US"/>
        </a:p>
      </dgm:t>
    </dgm:pt>
    <dgm:pt modelId="{980E29DC-5143-4B21-AC42-46D5949F91EB}" type="pres">
      <dgm:prSet presAssocID="{DFCA15E4-6A34-425E-A3B2-5871B869CBE2}" presName="ThreeNodes_3" presStyleLbl="node1" presStyleIdx="2" presStyleCnt="3" custScaleX="86897" custScaleY="87079">
        <dgm:presLayoutVars>
          <dgm:bulletEnabled val="1"/>
        </dgm:presLayoutVars>
      </dgm:prSet>
      <dgm:spPr/>
      <dgm:t>
        <a:bodyPr/>
        <a:lstStyle/>
        <a:p>
          <a:endParaRPr lang="en-US"/>
        </a:p>
      </dgm:t>
    </dgm:pt>
    <dgm:pt modelId="{6BA97396-3AB9-460C-9320-51537A503E67}" type="pres">
      <dgm:prSet presAssocID="{DFCA15E4-6A34-425E-A3B2-5871B869CBE2}" presName="ThreeConn_1-2" presStyleLbl="fgAccFollowNode1" presStyleIdx="0" presStyleCnt="2" custLinFactNeighborX="-34794">
        <dgm:presLayoutVars>
          <dgm:bulletEnabled val="1"/>
        </dgm:presLayoutVars>
      </dgm:prSet>
      <dgm:spPr/>
      <dgm:t>
        <a:bodyPr/>
        <a:lstStyle/>
        <a:p>
          <a:endParaRPr lang="en-US"/>
        </a:p>
      </dgm:t>
    </dgm:pt>
    <dgm:pt modelId="{1EB4052E-1F04-4CAE-AC76-02E4B75990BA}" type="pres">
      <dgm:prSet presAssocID="{DFCA15E4-6A34-425E-A3B2-5871B869CBE2}" presName="ThreeConn_2-3" presStyleLbl="fgAccFollowNode1" presStyleIdx="1" presStyleCnt="2" custLinFactNeighborX="-36638">
        <dgm:presLayoutVars>
          <dgm:bulletEnabled val="1"/>
        </dgm:presLayoutVars>
      </dgm:prSet>
      <dgm:spPr/>
      <dgm:t>
        <a:bodyPr/>
        <a:lstStyle/>
        <a:p>
          <a:endParaRPr lang="en-US"/>
        </a:p>
      </dgm:t>
    </dgm:pt>
    <dgm:pt modelId="{623952B2-0F8B-441B-95A7-F421D992016F}" type="pres">
      <dgm:prSet presAssocID="{DFCA15E4-6A34-425E-A3B2-5871B869CBE2}" presName="ThreeNodes_1_text" presStyleLbl="node1" presStyleIdx="2" presStyleCnt="3">
        <dgm:presLayoutVars>
          <dgm:bulletEnabled val="1"/>
        </dgm:presLayoutVars>
      </dgm:prSet>
      <dgm:spPr/>
      <dgm:t>
        <a:bodyPr/>
        <a:lstStyle/>
        <a:p>
          <a:endParaRPr lang="en-US"/>
        </a:p>
      </dgm:t>
    </dgm:pt>
    <dgm:pt modelId="{D45B5FFB-3ECD-45C2-8EF2-216DC07EA438}" type="pres">
      <dgm:prSet presAssocID="{DFCA15E4-6A34-425E-A3B2-5871B869CBE2}" presName="ThreeNodes_2_text" presStyleLbl="node1" presStyleIdx="2" presStyleCnt="3">
        <dgm:presLayoutVars>
          <dgm:bulletEnabled val="1"/>
        </dgm:presLayoutVars>
      </dgm:prSet>
      <dgm:spPr/>
      <dgm:t>
        <a:bodyPr/>
        <a:lstStyle/>
        <a:p>
          <a:endParaRPr lang="en-US"/>
        </a:p>
      </dgm:t>
    </dgm:pt>
    <dgm:pt modelId="{0EC3D497-8887-451C-BB2B-26E25CD33982}" type="pres">
      <dgm:prSet presAssocID="{DFCA15E4-6A34-425E-A3B2-5871B869CBE2}" presName="ThreeNodes_3_text" presStyleLbl="node1" presStyleIdx="2" presStyleCnt="3">
        <dgm:presLayoutVars>
          <dgm:bulletEnabled val="1"/>
        </dgm:presLayoutVars>
      </dgm:prSet>
      <dgm:spPr/>
      <dgm:t>
        <a:bodyPr/>
        <a:lstStyle/>
        <a:p>
          <a:endParaRPr lang="en-US"/>
        </a:p>
      </dgm:t>
    </dgm:pt>
  </dgm:ptLst>
  <dgm:cxnLst>
    <dgm:cxn modelId="{68BF0146-4E81-498F-BDD1-CC73F8DEA650}" type="presOf" srcId="{A1FFC7EA-C76B-4283-B091-9904E31AAE0C}" destId="{1EB4052E-1F04-4CAE-AC76-02E4B75990BA}" srcOrd="0" destOrd="0" presId="urn:microsoft.com/office/officeart/2005/8/layout/vProcess5"/>
    <dgm:cxn modelId="{8FC58065-8370-4F43-8EC4-6BB27FA20512}" type="presOf" srcId="{9BA27E04-18AB-4391-9808-581B85401B0C}" destId="{6BA97396-3AB9-460C-9320-51537A503E67}" srcOrd="0" destOrd="0" presId="urn:microsoft.com/office/officeart/2005/8/layout/vProcess5"/>
    <dgm:cxn modelId="{214CE62A-79F7-4478-9D0A-B688144692C3}" type="presOf" srcId="{DFCA15E4-6A34-425E-A3B2-5871B869CBE2}" destId="{0530AACA-AAFD-45EE-A8A3-499F12059A17}" srcOrd="0" destOrd="0" presId="urn:microsoft.com/office/officeart/2005/8/layout/vProcess5"/>
    <dgm:cxn modelId="{71909DE2-0027-46FB-9469-2EC69DF3DA50}" type="presOf" srcId="{60078CEC-7A16-44A3-8D3E-31F0136075DB}" destId="{980E29DC-5143-4B21-AC42-46D5949F91EB}" srcOrd="0" destOrd="0" presId="urn:microsoft.com/office/officeart/2005/8/layout/vProcess5"/>
    <dgm:cxn modelId="{17F2850D-35DD-40C6-86D2-DCE65830556F}" type="presOf" srcId="{60078CEC-7A16-44A3-8D3E-31F0136075DB}" destId="{0EC3D497-8887-451C-BB2B-26E25CD33982}" srcOrd="1" destOrd="0" presId="urn:microsoft.com/office/officeart/2005/8/layout/vProcess5"/>
    <dgm:cxn modelId="{96B76300-F767-4C5E-B553-409DB70F868A}" type="presOf" srcId="{3E7156BA-C735-44F7-84D6-8AFF13FCAEBD}" destId="{B4A9A692-8C53-4CC0-819B-C0F080D360DA}" srcOrd="0" destOrd="0" presId="urn:microsoft.com/office/officeart/2005/8/layout/vProcess5"/>
    <dgm:cxn modelId="{10AE7DB1-36CC-4B3D-80E5-A18D9849C19D}" type="presOf" srcId="{EBC0C939-1D2A-4182-BBA2-EB96656A9D2F}" destId="{623952B2-0F8B-441B-95A7-F421D992016F}" srcOrd="1" destOrd="0" presId="urn:microsoft.com/office/officeart/2005/8/layout/vProcess5"/>
    <dgm:cxn modelId="{1B26BFA9-9515-4FA4-A5B3-9D811FA564B8}" srcId="{DFCA15E4-6A34-425E-A3B2-5871B869CBE2}" destId="{EBC0C939-1D2A-4182-BBA2-EB96656A9D2F}" srcOrd="0" destOrd="0" parTransId="{36924E5F-6F6C-4339-A548-2F6A29822998}" sibTransId="{9BA27E04-18AB-4391-9808-581B85401B0C}"/>
    <dgm:cxn modelId="{0EF9BBF7-1E37-4401-B800-A7061D4E6A85}" type="presOf" srcId="{EBC0C939-1D2A-4182-BBA2-EB96656A9D2F}" destId="{BF5DAF67-AA87-46A4-A4FB-83D032628473}" srcOrd="0" destOrd="0" presId="urn:microsoft.com/office/officeart/2005/8/layout/vProcess5"/>
    <dgm:cxn modelId="{51D7D64A-D6E4-4244-8DA4-398457946EE5}" srcId="{DFCA15E4-6A34-425E-A3B2-5871B869CBE2}" destId="{3E7156BA-C735-44F7-84D6-8AFF13FCAEBD}" srcOrd="1" destOrd="0" parTransId="{2530256E-55C6-4C67-A4EE-6D99727AEA36}" sibTransId="{A1FFC7EA-C76B-4283-B091-9904E31AAE0C}"/>
    <dgm:cxn modelId="{AFEC5916-262A-4101-A580-7BA991FF098E}" srcId="{DFCA15E4-6A34-425E-A3B2-5871B869CBE2}" destId="{60078CEC-7A16-44A3-8D3E-31F0136075DB}" srcOrd="2" destOrd="0" parTransId="{4011EB1F-A058-4C00-BC4D-8F1DF821063C}" sibTransId="{1D6A285B-E84D-43F6-9B67-4B9F31AE5C83}"/>
    <dgm:cxn modelId="{6D5AC72F-74C3-4DE0-8D1A-5A7A9C78089F}" type="presOf" srcId="{3E7156BA-C735-44F7-84D6-8AFF13FCAEBD}" destId="{D45B5FFB-3ECD-45C2-8EF2-216DC07EA438}" srcOrd="1" destOrd="0" presId="urn:microsoft.com/office/officeart/2005/8/layout/vProcess5"/>
    <dgm:cxn modelId="{CA09DD3C-889A-4643-B3A7-05B5BE43A000}" type="presParOf" srcId="{0530AACA-AAFD-45EE-A8A3-499F12059A17}" destId="{540F9680-BC0E-4DBA-AB44-7F1162BC764C}" srcOrd="0" destOrd="0" presId="urn:microsoft.com/office/officeart/2005/8/layout/vProcess5"/>
    <dgm:cxn modelId="{FE33C923-98DB-4F72-B9E3-E042B7537956}" type="presParOf" srcId="{0530AACA-AAFD-45EE-A8A3-499F12059A17}" destId="{BF5DAF67-AA87-46A4-A4FB-83D032628473}" srcOrd="1" destOrd="0" presId="urn:microsoft.com/office/officeart/2005/8/layout/vProcess5"/>
    <dgm:cxn modelId="{7CFE39A4-F30A-43E1-BFBC-92BBAB7F0876}" type="presParOf" srcId="{0530AACA-AAFD-45EE-A8A3-499F12059A17}" destId="{B4A9A692-8C53-4CC0-819B-C0F080D360DA}" srcOrd="2" destOrd="0" presId="urn:microsoft.com/office/officeart/2005/8/layout/vProcess5"/>
    <dgm:cxn modelId="{082613E1-D947-4759-B39E-5FE0332866D2}" type="presParOf" srcId="{0530AACA-AAFD-45EE-A8A3-499F12059A17}" destId="{980E29DC-5143-4B21-AC42-46D5949F91EB}" srcOrd="3" destOrd="0" presId="urn:microsoft.com/office/officeart/2005/8/layout/vProcess5"/>
    <dgm:cxn modelId="{92C8EAE3-D4F4-4515-946F-754A95B90863}" type="presParOf" srcId="{0530AACA-AAFD-45EE-A8A3-499F12059A17}" destId="{6BA97396-3AB9-460C-9320-51537A503E67}" srcOrd="4" destOrd="0" presId="urn:microsoft.com/office/officeart/2005/8/layout/vProcess5"/>
    <dgm:cxn modelId="{F4973062-D14B-4379-A072-44A599AE0B4D}" type="presParOf" srcId="{0530AACA-AAFD-45EE-A8A3-499F12059A17}" destId="{1EB4052E-1F04-4CAE-AC76-02E4B75990BA}" srcOrd="5" destOrd="0" presId="urn:microsoft.com/office/officeart/2005/8/layout/vProcess5"/>
    <dgm:cxn modelId="{C7D38B29-F1BE-4B67-91AC-023A8245E86B}" type="presParOf" srcId="{0530AACA-AAFD-45EE-A8A3-499F12059A17}" destId="{623952B2-0F8B-441B-95A7-F421D992016F}" srcOrd="6" destOrd="0" presId="urn:microsoft.com/office/officeart/2005/8/layout/vProcess5"/>
    <dgm:cxn modelId="{09112632-C54A-4DB5-885E-9DDEE513CE9B}" type="presParOf" srcId="{0530AACA-AAFD-45EE-A8A3-499F12059A17}" destId="{D45B5FFB-3ECD-45C2-8EF2-216DC07EA438}" srcOrd="7" destOrd="0" presId="urn:microsoft.com/office/officeart/2005/8/layout/vProcess5"/>
    <dgm:cxn modelId="{1D734413-46EB-4A9A-83DA-13F0EA4F522E}" type="presParOf" srcId="{0530AACA-AAFD-45EE-A8A3-499F12059A17}" destId="{0EC3D497-8887-451C-BB2B-26E25CD3398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DAF67-AA87-46A4-A4FB-83D032628473}">
      <dsp:nvSpPr>
        <dsp:cNvPr id="0" name=""/>
        <dsp:cNvSpPr/>
      </dsp:nvSpPr>
      <dsp:spPr>
        <a:xfrm>
          <a:off x="456088" y="81028"/>
          <a:ext cx="6049405" cy="109216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sr-Latn-RS" sz="4000" b="0" kern="1200" dirty="0" smtClean="0">
              <a:latin typeface="Cambria" pitchFamily="18" charset="0"/>
              <a:ea typeface="Cambria" pitchFamily="18" charset="0"/>
            </a:rPr>
            <a:t>Radni direktorijum</a:t>
          </a:r>
          <a:endParaRPr lang="en-US" sz="4000" b="0" kern="1200" dirty="0">
            <a:latin typeface="Cambria" pitchFamily="18" charset="0"/>
            <a:ea typeface="Cambria" pitchFamily="18" charset="0"/>
          </a:endParaRPr>
        </a:p>
      </dsp:txBody>
      <dsp:txXfrm>
        <a:off x="488076" y="113016"/>
        <a:ext cx="4873208" cy="1028185"/>
      </dsp:txXfrm>
    </dsp:sp>
    <dsp:sp modelId="{B4A9A692-8C53-4CC0-819B-C0F080D360DA}">
      <dsp:nvSpPr>
        <dsp:cNvPr id="0" name=""/>
        <dsp:cNvSpPr/>
      </dsp:nvSpPr>
      <dsp:spPr>
        <a:xfrm>
          <a:off x="1070345" y="1544284"/>
          <a:ext cx="6049405" cy="109216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sr-Latn-RS" sz="4000" b="0" kern="1200" dirty="0" smtClean="0">
              <a:latin typeface="Cambria" pitchFamily="18" charset="0"/>
              <a:ea typeface="Cambria" pitchFamily="18" charset="0"/>
            </a:rPr>
            <a:t>Fazna oblast</a:t>
          </a:r>
          <a:endParaRPr lang="en-US" sz="4000" b="0" kern="1200" dirty="0">
            <a:latin typeface="Cambria" pitchFamily="18" charset="0"/>
            <a:ea typeface="Cambria" pitchFamily="18" charset="0"/>
          </a:endParaRPr>
        </a:p>
      </dsp:txBody>
      <dsp:txXfrm>
        <a:off x="1102333" y="1576272"/>
        <a:ext cx="4743237" cy="1028185"/>
      </dsp:txXfrm>
    </dsp:sp>
    <dsp:sp modelId="{980E29DC-5143-4B21-AC42-46D5949F91EB}">
      <dsp:nvSpPr>
        <dsp:cNvPr id="0" name=""/>
        <dsp:cNvSpPr/>
      </dsp:nvSpPr>
      <dsp:spPr>
        <a:xfrm>
          <a:off x="1684602" y="3007539"/>
          <a:ext cx="6049405" cy="109216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sr-Latn-RS" sz="4000" b="0" kern="1200" dirty="0" smtClean="0">
              <a:latin typeface="Cambria" pitchFamily="18" charset="0"/>
              <a:ea typeface="Cambria" pitchFamily="18" charset="0"/>
            </a:rPr>
            <a:t>Git repozitorijum</a:t>
          </a:r>
          <a:endParaRPr lang="en-US" sz="4000" b="0" kern="1200" dirty="0">
            <a:latin typeface="Cambria" pitchFamily="18" charset="0"/>
            <a:ea typeface="Cambria" pitchFamily="18" charset="0"/>
          </a:endParaRPr>
        </a:p>
      </dsp:txBody>
      <dsp:txXfrm>
        <a:off x="1716590" y="3039527"/>
        <a:ext cx="4743237" cy="1028185"/>
      </dsp:txXfrm>
    </dsp:sp>
    <dsp:sp modelId="{6BA97396-3AB9-460C-9320-51537A503E67}">
      <dsp:nvSpPr>
        <dsp:cNvPr id="0" name=""/>
        <dsp:cNvSpPr/>
      </dsp:nvSpPr>
      <dsp:spPr>
        <a:xfrm>
          <a:off x="5862683" y="951116"/>
          <a:ext cx="815242" cy="815242"/>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latin typeface="Cambria" pitchFamily="18" charset="0"/>
            <a:ea typeface="Cambria" pitchFamily="18" charset="0"/>
          </a:endParaRPr>
        </a:p>
      </dsp:txBody>
      <dsp:txXfrm>
        <a:off x="6046112" y="951116"/>
        <a:ext cx="448384" cy="613470"/>
      </dsp:txXfrm>
    </dsp:sp>
    <dsp:sp modelId="{1EB4052E-1F04-4CAE-AC76-02E4B75990BA}">
      <dsp:nvSpPr>
        <dsp:cNvPr id="0" name=""/>
        <dsp:cNvSpPr/>
      </dsp:nvSpPr>
      <dsp:spPr>
        <a:xfrm>
          <a:off x="6461907" y="2406010"/>
          <a:ext cx="815242" cy="815242"/>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latin typeface="Cambria" pitchFamily="18" charset="0"/>
            <a:ea typeface="Cambria" pitchFamily="18" charset="0"/>
          </a:endParaRPr>
        </a:p>
      </dsp:txBody>
      <dsp:txXfrm>
        <a:off x="6645336" y="2406010"/>
        <a:ext cx="448384" cy="6134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FBB8E4-937A-4ACE-8B2C-236EB1E8ED62}" type="datetimeFigureOut">
              <a:rPr lang="en-US" smtClean="0"/>
              <a:t>10/15/2022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6485-8B25-477D-A00A-EC12CE7E1146}" type="slidenum">
              <a:rPr lang="en-US" smtClean="0"/>
              <a:t>‹#›</a:t>
            </a:fld>
            <a:endParaRPr lang="en-US"/>
          </a:p>
        </p:txBody>
      </p:sp>
    </p:spTree>
    <p:extLst>
      <p:ext uri="{BB962C8B-B14F-4D97-AF65-F5344CB8AC3E}">
        <p14:creationId xmlns:p14="http://schemas.microsoft.com/office/powerpoint/2010/main" val="422787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6485-8B25-477D-A00A-EC12CE7E1146}" type="slidenum">
              <a:rPr lang="en-US" smtClean="0"/>
              <a:t>2</a:t>
            </a:fld>
            <a:endParaRPr lang="en-US"/>
          </a:p>
        </p:txBody>
      </p:sp>
    </p:spTree>
    <p:extLst>
      <p:ext uri="{BB962C8B-B14F-4D97-AF65-F5344CB8AC3E}">
        <p14:creationId xmlns:p14="http://schemas.microsoft.com/office/powerpoint/2010/main" val="55060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spc="-9" dirty="0">
                <a:cs typeface="Times New Roman"/>
              </a:rPr>
              <a:t>Jednostrana </a:t>
            </a:r>
            <a:r>
              <a:rPr lang="vi-VN" spc="-4" dirty="0">
                <a:cs typeface="Times New Roman"/>
              </a:rPr>
              <a:t>veza je</a:t>
            </a:r>
            <a:r>
              <a:rPr lang="sr-Latn-RS" spc="-4" dirty="0">
                <a:cs typeface="Times New Roman"/>
              </a:rPr>
              <a:t> samo</a:t>
            </a:r>
            <a:r>
              <a:rPr lang="vi-VN" spc="-4" dirty="0">
                <a:cs typeface="Times New Roman"/>
              </a:rPr>
              <a:t> uticaj prvog </a:t>
            </a:r>
            <a:r>
              <a:rPr lang="vi-VN" dirty="0">
                <a:cs typeface="Times New Roman"/>
              </a:rPr>
              <a:t>elementa na </a:t>
            </a:r>
            <a:r>
              <a:rPr lang="vi-VN" spc="-4" dirty="0">
                <a:cs typeface="Times New Roman"/>
              </a:rPr>
              <a:t>drugi </a:t>
            </a:r>
            <a:r>
              <a:rPr lang="vi-VN" dirty="0">
                <a:cs typeface="Times New Roman"/>
              </a:rPr>
              <a:t>element, odnosno </a:t>
            </a:r>
            <a:r>
              <a:rPr lang="vi-VN" spc="-4" dirty="0">
                <a:cs typeface="Times New Roman"/>
              </a:rPr>
              <a:t>stanja prvog </a:t>
            </a:r>
            <a:r>
              <a:rPr lang="vi-VN" spc="-4" dirty="0" smtClean="0">
                <a:cs typeface="Times New Roman"/>
              </a:rPr>
              <a:t>elementa </a:t>
            </a:r>
            <a:r>
              <a:rPr lang="vi-VN" spc="-4" dirty="0">
                <a:cs typeface="Times New Roman"/>
              </a:rPr>
              <a:t>uzrok su </a:t>
            </a:r>
            <a:r>
              <a:rPr lang="vi-VN" spc="-26" dirty="0">
                <a:cs typeface="Times New Roman"/>
              </a:rPr>
              <a:t>određenom </a:t>
            </a:r>
            <a:r>
              <a:rPr lang="vi-VN" dirty="0">
                <a:cs typeface="Times New Roman"/>
              </a:rPr>
              <a:t>ponašanju </a:t>
            </a:r>
            <a:r>
              <a:rPr lang="vi-VN" spc="-4" dirty="0">
                <a:cs typeface="Times New Roman"/>
              </a:rPr>
              <a:t>drugoga elementa, koje </a:t>
            </a:r>
            <a:r>
              <a:rPr lang="vi-VN" spc="4" dirty="0">
                <a:cs typeface="Times New Roman"/>
              </a:rPr>
              <a:t>je </a:t>
            </a:r>
            <a:r>
              <a:rPr lang="vi-VN" spc="-4" dirty="0">
                <a:cs typeface="Times New Roman"/>
              </a:rPr>
              <a:t>posledica.</a:t>
            </a:r>
            <a:r>
              <a:rPr lang="sr-Latn-RS" spc="-4" dirty="0">
                <a:latin typeface="Times New Roman"/>
                <a:cs typeface="Times New Roman"/>
              </a:rPr>
              <a:t> Kod povratne veze, </a:t>
            </a:r>
            <a:r>
              <a:rPr lang="sr-Latn-RS" spc="-4" dirty="0" smtClean="0">
                <a:latin typeface="Times New Roman"/>
                <a:cs typeface="Times New Roman"/>
              </a:rPr>
              <a:t>i</a:t>
            </a:r>
            <a:r>
              <a:rPr lang="vi-VN" spc="-4" dirty="0" smtClean="0">
                <a:cs typeface="Times New Roman"/>
              </a:rPr>
              <a:t>zlaz </a:t>
            </a:r>
            <a:r>
              <a:rPr lang="vi-VN" spc="-4" dirty="0">
                <a:cs typeface="Times New Roman"/>
              </a:rPr>
              <a:t>prvog </a:t>
            </a:r>
            <a:r>
              <a:rPr lang="vi-VN" dirty="0">
                <a:cs typeface="Times New Roman"/>
              </a:rPr>
              <a:t>elementa u </a:t>
            </a:r>
            <a:r>
              <a:rPr lang="vi-VN" spc="-4" dirty="0">
                <a:cs typeface="Times New Roman"/>
              </a:rPr>
              <a:t>isto vreme </a:t>
            </a:r>
            <a:r>
              <a:rPr lang="vi-VN" spc="4" dirty="0">
                <a:cs typeface="Times New Roman"/>
              </a:rPr>
              <a:t>je </a:t>
            </a:r>
            <a:r>
              <a:rPr lang="vi-VN" dirty="0">
                <a:cs typeface="Times New Roman"/>
              </a:rPr>
              <a:t>i ulaz </a:t>
            </a:r>
            <a:r>
              <a:rPr lang="vi-VN" spc="-4" dirty="0">
                <a:cs typeface="Times New Roman"/>
              </a:rPr>
              <a:t>drugoga </a:t>
            </a:r>
            <a:r>
              <a:rPr lang="vi-VN" dirty="0">
                <a:cs typeface="Times New Roman"/>
              </a:rPr>
              <a:t>elementa, </a:t>
            </a:r>
            <a:r>
              <a:rPr lang="vi-VN" spc="-4" dirty="0">
                <a:cs typeface="Times New Roman"/>
              </a:rPr>
              <a:t>ali </a:t>
            </a:r>
            <a:r>
              <a:rPr lang="vi-VN" dirty="0">
                <a:cs typeface="Times New Roman"/>
              </a:rPr>
              <a:t>isto </a:t>
            </a:r>
            <a:r>
              <a:rPr lang="vi-VN" spc="-4" dirty="0">
                <a:cs typeface="Times New Roman"/>
              </a:rPr>
              <a:t>tako izlaz drugoga elementa predstavlja ulaz prvoga elementa</a:t>
            </a:r>
            <a:r>
              <a:rPr lang="vi-VN" spc="-4" dirty="0" smtClean="0">
                <a:cs typeface="Times New Roman"/>
              </a:rPr>
              <a:t>.</a:t>
            </a:r>
            <a:r>
              <a:rPr lang="vi-VN" sz="1200" spc="-4" dirty="0" smtClean="0">
                <a:latin typeface="Arial" pitchFamily="34" charset="0"/>
                <a:cs typeface="Arial" pitchFamily="34" charset="0"/>
              </a:rPr>
              <a:t> Komparacijom </a:t>
            </a:r>
            <a:r>
              <a:rPr lang="vi-VN" sz="1200" dirty="0" smtClean="0">
                <a:latin typeface="Arial" pitchFamily="34" charset="0"/>
                <a:cs typeface="Arial" pitchFamily="34" charset="0"/>
              </a:rPr>
              <a:t>zadatog i  </a:t>
            </a:r>
            <a:r>
              <a:rPr lang="vi-VN" sz="1200" spc="-4" dirty="0" smtClean="0">
                <a:latin typeface="Arial" pitchFamily="34" charset="0"/>
                <a:cs typeface="Arial" pitchFamily="34" charset="0"/>
              </a:rPr>
              <a:t>izvršenog </a:t>
            </a:r>
            <a:r>
              <a:rPr lang="vi-VN" sz="1200" spc="-31" dirty="0" smtClean="0">
                <a:latin typeface="Arial" pitchFamily="34" charset="0"/>
                <a:cs typeface="Arial" pitchFamily="34" charset="0"/>
              </a:rPr>
              <a:t>utvrđuje </a:t>
            </a:r>
            <a:r>
              <a:rPr lang="vi-VN" sz="1200" spc="-9" dirty="0" smtClean="0">
                <a:latin typeface="Arial" pitchFamily="34" charset="0"/>
                <a:cs typeface="Arial" pitchFamily="34" charset="0"/>
              </a:rPr>
              <a:t>se </a:t>
            </a:r>
            <a:r>
              <a:rPr lang="vi-VN" sz="1200" dirty="0" smtClean="0">
                <a:latin typeface="Arial" pitchFamily="34" charset="0"/>
                <a:cs typeface="Arial" pitchFamily="34" charset="0"/>
              </a:rPr>
              <a:t>odstupanje</a:t>
            </a:r>
            <a:r>
              <a:rPr lang="sr-Latn-RS" sz="1200" dirty="0" smtClean="0">
                <a:latin typeface="Arial" pitchFamily="34" charset="0"/>
                <a:cs typeface="Arial" pitchFamily="34" charset="0"/>
              </a:rPr>
              <a:t> i</a:t>
            </a:r>
            <a:r>
              <a:rPr lang="vi-VN" sz="1200" dirty="0" smtClean="0">
                <a:latin typeface="Arial" pitchFamily="34" charset="0"/>
                <a:cs typeface="Arial" pitchFamily="34" charset="0"/>
              </a:rPr>
              <a:t> u </a:t>
            </a:r>
            <a:r>
              <a:rPr lang="vi-VN" sz="1200" spc="-4" dirty="0" smtClean="0">
                <a:latin typeface="Arial" pitchFamily="34" charset="0"/>
                <a:cs typeface="Arial" pitchFamily="34" charset="0"/>
              </a:rPr>
              <a:t>sledećem </a:t>
            </a:r>
            <a:r>
              <a:rPr lang="vi-VN" sz="1200" dirty="0" smtClean="0">
                <a:latin typeface="Arial" pitchFamily="34" charset="0"/>
                <a:cs typeface="Arial" pitchFamily="34" charset="0"/>
              </a:rPr>
              <a:t>ciklusu </a:t>
            </a:r>
            <a:r>
              <a:rPr lang="vi-VN" sz="1200" spc="-4" dirty="0" smtClean="0">
                <a:latin typeface="Arial" pitchFamily="34" charset="0"/>
                <a:cs typeface="Arial" pitchFamily="34" charset="0"/>
              </a:rPr>
              <a:t>koriguje.</a:t>
            </a:r>
            <a:endParaRPr lang="vi-VN" sz="12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F4FA11C-2DE1-418D-8A5C-835FA907C165}" type="slidenum">
              <a:rPr lang="en-US" smtClean="0"/>
              <a:t>20</a:t>
            </a:fld>
            <a:endParaRPr lang="en-US"/>
          </a:p>
        </p:txBody>
      </p:sp>
    </p:spTree>
    <p:extLst>
      <p:ext uri="{BB962C8B-B14F-4D97-AF65-F5344CB8AC3E}">
        <p14:creationId xmlns:p14="http://schemas.microsoft.com/office/powerpoint/2010/main" val="426518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Objekat</a:t>
            </a:r>
            <a:r>
              <a:rPr lang="en-US" dirty="0" smtClean="0"/>
              <a:t> </a:t>
            </a:r>
            <a:r>
              <a:rPr lang="en-US" dirty="0" err="1" smtClean="0"/>
              <a:t>regulisanja</a:t>
            </a:r>
            <a:r>
              <a:rPr lang="en-US" dirty="0" smtClean="0"/>
              <a:t> (s): </a:t>
            </a:r>
            <a:r>
              <a:rPr lang="en-US" dirty="0" err="1" smtClean="0"/>
              <a:t>Obrada</a:t>
            </a:r>
            <a:r>
              <a:rPr lang="en-US" dirty="0" smtClean="0"/>
              <a:t> i </a:t>
            </a:r>
            <a:r>
              <a:rPr lang="en-US" dirty="0" err="1" smtClean="0"/>
              <a:t>kontrola</a:t>
            </a:r>
            <a:r>
              <a:rPr lang="en-US" dirty="0" smtClean="0"/>
              <a:t> </a:t>
            </a:r>
            <a:r>
              <a:rPr lang="en-US" dirty="0" err="1" smtClean="0"/>
              <a:t>porudžbine</a:t>
            </a:r>
            <a:r>
              <a:rPr lang="en-US" dirty="0" smtClean="0"/>
              <a:t> </a:t>
            </a:r>
            <a:r>
              <a:rPr lang="en-US" dirty="0" err="1" smtClean="0"/>
              <a:t>kupca</a:t>
            </a:r>
            <a:r>
              <a:rPr lang="en-US" dirty="0" smtClean="0"/>
              <a:t> </a:t>
            </a:r>
          </a:p>
          <a:p>
            <a:r>
              <a:rPr lang="en-US" dirty="0" smtClean="0"/>
              <a:t>• Regulator (R): </a:t>
            </a:r>
            <a:r>
              <a:rPr lang="en-US" dirty="0" err="1" smtClean="0"/>
              <a:t>Detektor</a:t>
            </a:r>
            <a:r>
              <a:rPr lang="en-US" dirty="0" smtClean="0"/>
              <a:t>, </a:t>
            </a:r>
            <a:r>
              <a:rPr lang="en-US" dirty="0" err="1" smtClean="0"/>
              <a:t>komparator</a:t>
            </a:r>
            <a:r>
              <a:rPr lang="en-US" dirty="0" smtClean="0"/>
              <a:t>, standard, </a:t>
            </a:r>
            <a:r>
              <a:rPr lang="en-US" dirty="0" err="1" smtClean="0"/>
              <a:t>aktivator</a:t>
            </a:r>
            <a:r>
              <a:rPr lang="en-US" dirty="0" smtClean="0"/>
              <a:t> </a:t>
            </a:r>
          </a:p>
          <a:p>
            <a:r>
              <a:rPr lang="pl-PL" dirty="0" smtClean="0"/>
              <a:t>• Ulazni signal (w): porudžbina kupca </a:t>
            </a:r>
          </a:p>
          <a:p>
            <a:r>
              <a:rPr lang="en-US" dirty="0" smtClean="0"/>
              <a:t>• </a:t>
            </a:r>
            <a:r>
              <a:rPr lang="en-US" dirty="0" err="1" smtClean="0"/>
              <a:t>Izlazni</a:t>
            </a:r>
            <a:r>
              <a:rPr lang="en-US" dirty="0" smtClean="0"/>
              <a:t> signal (x): </a:t>
            </a:r>
            <a:r>
              <a:rPr lang="en-US" dirty="0" err="1" smtClean="0"/>
              <a:t>Kupčev</a:t>
            </a:r>
            <a:r>
              <a:rPr lang="en-US" dirty="0" smtClean="0"/>
              <a:t> dug </a:t>
            </a:r>
          </a:p>
          <a:p>
            <a:r>
              <a:rPr lang="nn-NO" dirty="0" smtClean="0"/>
              <a:t>• Signal povratne sprege (y): Iznos iznad kreditnog limita </a:t>
            </a:r>
          </a:p>
          <a:p>
            <a:r>
              <a:rPr lang="it-IT" dirty="0" smtClean="0"/>
              <a:t>• Upravljački signal (e): Ograničenje porudžbine </a:t>
            </a:r>
          </a:p>
        </p:txBody>
      </p:sp>
      <p:sp>
        <p:nvSpPr>
          <p:cNvPr id="4" name="Slide Number Placeholder 3"/>
          <p:cNvSpPr>
            <a:spLocks noGrp="1"/>
          </p:cNvSpPr>
          <p:nvPr>
            <p:ph type="sldNum" sz="quarter" idx="10"/>
          </p:nvPr>
        </p:nvSpPr>
        <p:spPr/>
        <p:txBody>
          <a:bodyPr/>
          <a:lstStyle/>
          <a:p>
            <a:fld id="{5F4FA11C-2DE1-418D-8A5C-835FA907C165}" type="slidenum">
              <a:rPr lang="en-US" smtClean="0"/>
              <a:t>22</a:t>
            </a:fld>
            <a:endParaRPr lang="en-US"/>
          </a:p>
        </p:txBody>
      </p:sp>
    </p:spTree>
    <p:extLst>
      <p:ext uri="{BB962C8B-B14F-4D97-AF65-F5344CB8AC3E}">
        <p14:creationId xmlns:p14="http://schemas.microsoft.com/office/powerpoint/2010/main" val="329874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baseline="0" smtClean="0">
                <a:solidFill>
                  <a:schemeClr val="tx1"/>
                </a:solidFill>
                <a:latin typeface="+mn-lt"/>
                <a:ea typeface="+mn-ea"/>
                <a:cs typeface="+mn-cs"/>
              </a:rPr>
              <a:t>Model </a:t>
            </a:r>
            <a:r>
              <a:rPr lang="vi-VN" sz="1200" b="0" i="0" u="none" strike="noStrike" kern="1200" baseline="0" dirty="0" smtClean="0">
                <a:solidFill>
                  <a:schemeClr val="tx1"/>
                </a:solidFill>
                <a:latin typeface="+mn-lt"/>
                <a:ea typeface="+mn-ea"/>
                <a:cs typeface="+mn-cs"/>
              </a:rPr>
              <a:t>sistema definiše koje od svih mogućih karkateristike sistema su od značaja za interakciju sa okolinom koja dalje određuje vrednost primljene informacije. Karakteristike od značaja predstavljaju nekakav podskup procesa koji se dešavaju u realnom sistemu. </a:t>
            </a:r>
            <a:endParaRPr lang="vi-VN" sz="12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ADA6485-8B25-477D-A00A-EC12CE7E1146}" type="slidenum">
              <a:rPr lang="en-US" smtClean="0"/>
              <a:t>23</a:t>
            </a:fld>
            <a:endParaRPr lang="en-US"/>
          </a:p>
        </p:txBody>
      </p:sp>
    </p:spTree>
    <p:extLst>
      <p:ext uri="{BB962C8B-B14F-4D97-AF65-F5344CB8AC3E}">
        <p14:creationId xmlns:p14="http://schemas.microsoft.com/office/powerpoint/2010/main" val="387870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sr-Latn-RS" dirty="0" smtClean="0"/>
          </a:p>
        </p:txBody>
      </p:sp>
      <p:sp>
        <p:nvSpPr>
          <p:cNvPr id="4" name="Slide Number Placeholder 3"/>
          <p:cNvSpPr>
            <a:spLocks noGrp="1"/>
          </p:cNvSpPr>
          <p:nvPr>
            <p:ph type="sldNum" sz="quarter" idx="10"/>
          </p:nvPr>
        </p:nvSpPr>
        <p:spPr/>
        <p:txBody>
          <a:bodyPr/>
          <a:lstStyle/>
          <a:p>
            <a:fld id="{4ADA6485-8B25-477D-A00A-EC12CE7E1146}" type="slidenum">
              <a:rPr lang="en-US" smtClean="0"/>
              <a:t>25</a:t>
            </a:fld>
            <a:endParaRPr lang="en-US"/>
          </a:p>
        </p:txBody>
      </p:sp>
    </p:spTree>
    <p:extLst>
      <p:ext uri="{BB962C8B-B14F-4D97-AF65-F5344CB8AC3E}">
        <p14:creationId xmlns:p14="http://schemas.microsoft.com/office/powerpoint/2010/main" val="386703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1356">
              <a:defRPr/>
            </a:pPr>
            <a:r>
              <a:rPr lang="vi-VN" spc="-4" dirty="0">
                <a:latin typeface="Times New Roman"/>
                <a:cs typeface="Times New Roman"/>
              </a:rPr>
              <a:t>Osnovni </a:t>
            </a:r>
            <a:r>
              <a:rPr lang="vi-VN" dirty="0">
                <a:latin typeface="Times New Roman"/>
                <a:cs typeface="Times New Roman"/>
              </a:rPr>
              <a:t>zadatak rada </a:t>
            </a:r>
            <a:r>
              <a:rPr lang="vi-VN" spc="-9" dirty="0">
                <a:latin typeface="Times New Roman"/>
                <a:cs typeface="Times New Roman"/>
              </a:rPr>
              <a:t>sistema </a:t>
            </a:r>
            <a:r>
              <a:rPr lang="vi-VN" spc="4" dirty="0">
                <a:latin typeface="Times New Roman"/>
                <a:cs typeface="Times New Roman"/>
              </a:rPr>
              <a:t>je </a:t>
            </a:r>
            <a:r>
              <a:rPr lang="vi-VN" spc="-4" dirty="0">
                <a:latin typeface="Times New Roman"/>
                <a:cs typeface="Times New Roman"/>
              </a:rPr>
              <a:t>transformacija ulaza </a:t>
            </a:r>
            <a:r>
              <a:rPr lang="vi-VN" dirty="0">
                <a:latin typeface="Times New Roman"/>
                <a:cs typeface="Times New Roman"/>
              </a:rPr>
              <a:t>u </a:t>
            </a:r>
            <a:r>
              <a:rPr lang="vi-VN" spc="-4" dirty="0">
                <a:latin typeface="Times New Roman"/>
                <a:cs typeface="Times New Roman"/>
              </a:rPr>
              <a:t>izlaze. </a:t>
            </a:r>
            <a:r>
              <a:rPr lang="vi-VN" dirty="0">
                <a:latin typeface="Times New Roman"/>
                <a:cs typeface="Times New Roman"/>
              </a:rPr>
              <a:t>Uopšte </a:t>
            </a:r>
            <a:r>
              <a:rPr lang="vi-VN" spc="-4" dirty="0">
                <a:latin typeface="Times New Roman"/>
                <a:cs typeface="Times New Roman"/>
              </a:rPr>
              <a:t>možemo kazati </a:t>
            </a:r>
            <a:r>
              <a:rPr lang="vi-VN" dirty="0">
                <a:latin typeface="Times New Roman"/>
                <a:cs typeface="Times New Roman"/>
              </a:rPr>
              <a:t>da </a:t>
            </a:r>
            <a:r>
              <a:rPr lang="vi-VN" spc="-4" dirty="0">
                <a:latin typeface="Times New Roman"/>
                <a:cs typeface="Times New Roman"/>
              </a:rPr>
              <a:t>se sistem sastoji </a:t>
            </a:r>
            <a:r>
              <a:rPr lang="vi-VN" dirty="0">
                <a:latin typeface="Times New Roman"/>
                <a:cs typeface="Times New Roman"/>
              </a:rPr>
              <a:t>od </a:t>
            </a:r>
            <a:r>
              <a:rPr lang="vi-VN" spc="-4" dirty="0">
                <a:latin typeface="Times New Roman"/>
                <a:cs typeface="Times New Roman"/>
              </a:rPr>
              <a:t>četiri osnovne </a:t>
            </a:r>
            <a:r>
              <a:rPr lang="vi-VN" dirty="0">
                <a:latin typeface="Times New Roman"/>
                <a:cs typeface="Times New Roman"/>
              </a:rPr>
              <a:t>komponente: </a:t>
            </a:r>
            <a:r>
              <a:rPr lang="vi-VN" spc="-4" dirty="0">
                <a:latin typeface="Times New Roman"/>
                <a:cs typeface="Times New Roman"/>
              </a:rPr>
              <a:t>ulaza, procesa, izlaza </a:t>
            </a:r>
            <a:r>
              <a:rPr lang="vi-VN" dirty="0">
                <a:latin typeface="Times New Roman"/>
                <a:cs typeface="Times New Roman"/>
              </a:rPr>
              <a:t>i </a:t>
            </a:r>
            <a:r>
              <a:rPr lang="vi-VN" spc="-4" dirty="0">
                <a:latin typeface="Times New Roman"/>
                <a:cs typeface="Times New Roman"/>
              </a:rPr>
              <a:t>povratne veze. </a:t>
            </a:r>
            <a:r>
              <a:rPr lang="vi-VN" spc="-39" dirty="0">
                <a:latin typeface="Times New Roman"/>
                <a:cs typeface="Times New Roman"/>
              </a:rPr>
              <a:t>Takođe </a:t>
            </a:r>
            <a:r>
              <a:rPr lang="vi-VN" spc="-4" dirty="0">
                <a:latin typeface="Times New Roman"/>
                <a:cs typeface="Times New Roman"/>
              </a:rPr>
              <a:t>treba uzeti </a:t>
            </a:r>
            <a:r>
              <a:rPr lang="vi-VN" dirty="0">
                <a:latin typeface="Times New Roman"/>
                <a:cs typeface="Times New Roman"/>
              </a:rPr>
              <a:t>u </a:t>
            </a:r>
            <a:r>
              <a:rPr lang="vi-VN" spc="-4" dirty="0">
                <a:latin typeface="Times New Roman"/>
                <a:cs typeface="Times New Roman"/>
              </a:rPr>
              <a:t>obzir </a:t>
            </a:r>
            <a:r>
              <a:rPr lang="vi-VN" dirty="0">
                <a:latin typeface="Times New Roman"/>
                <a:cs typeface="Times New Roman"/>
              </a:rPr>
              <a:t>i </a:t>
            </a:r>
            <a:r>
              <a:rPr lang="vi-VN" spc="-4" dirty="0">
                <a:latin typeface="Times New Roman"/>
                <a:cs typeface="Times New Roman"/>
              </a:rPr>
              <a:t>granicu sistema, koja ga </a:t>
            </a:r>
            <a:r>
              <a:rPr lang="vi-VN" dirty="0">
                <a:latin typeface="Times New Roman"/>
                <a:cs typeface="Times New Roman"/>
              </a:rPr>
              <a:t>odvaja od</a:t>
            </a:r>
            <a:r>
              <a:rPr lang="vi-VN" spc="18" dirty="0">
                <a:latin typeface="Times New Roman"/>
                <a:cs typeface="Times New Roman"/>
              </a:rPr>
              <a:t> </a:t>
            </a:r>
            <a:r>
              <a:rPr lang="vi-VN" spc="-4" dirty="0">
                <a:latin typeface="Times New Roman"/>
                <a:cs typeface="Times New Roman"/>
              </a:rPr>
              <a:t>okruženja.</a:t>
            </a:r>
            <a:endParaRPr lang="en-US" dirty="0"/>
          </a:p>
        </p:txBody>
      </p:sp>
      <p:sp>
        <p:nvSpPr>
          <p:cNvPr id="4" name="Slide Number Placeholder 3"/>
          <p:cNvSpPr>
            <a:spLocks noGrp="1"/>
          </p:cNvSpPr>
          <p:nvPr>
            <p:ph type="sldNum" sz="quarter" idx="10"/>
          </p:nvPr>
        </p:nvSpPr>
        <p:spPr/>
        <p:txBody>
          <a:bodyPr/>
          <a:lstStyle/>
          <a:p>
            <a:fld id="{5F4FA11C-2DE1-418D-8A5C-835FA907C165}" type="slidenum">
              <a:rPr lang="en-US" smtClean="0"/>
              <a:t>27</a:t>
            </a:fld>
            <a:endParaRPr lang="en-US"/>
          </a:p>
        </p:txBody>
      </p:sp>
    </p:spTree>
    <p:extLst>
      <p:ext uri="{BB962C8B-B14F-4D97-AF65-F5344CB8AC3E}">
        <p14:creationId xmlns:p14="http://schemas.microsoft.com/office/powerpoint/2010/main" val="345912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1356">
              <a:defRPr/>
            </a:pPr>
            <a:r>
              <a:rPr lang="sr-Latn-RS" spc="-4" dirty="0">
                <a:cs typeface="Times New Roman"/>
              </a:rPr>
              <a:t>P</a:t>
            </a:r>
            <a:r>
              <a:rPr lang="vi-VN" dirty="0">
                <a:cs typeface="Times New Roman"/>
              </a:rPr>
              <a:t>onašanje </a:t>
            </a:r>
            <a:r>
              <a:rPr lang="sr-Latn-RS" dirty="0">
                <a:cs typeface="Times New Roman"/>
              </a:rPr>
              <a:t>određenih</a:t>
            </a:r>
            <a:r>
              <a:rPr lang="vi-VN" spc="-4" dirty="0">
                <a:cs typeface="Times New Roman"/>
              </a:rPr>
              <a:t> sistema možemo samo prognozirati </a:t>
            </a:r>
            <a:r>
              <a:rPr lang="vi-VN" dirty="0">
                <a:cs typeface="Times New Roman"/>
              </a:rPr>
              <a:t>s </a:t>
            </a:r>
            <a:r>
              <a:rPr lang="vi-VN" spc="-26" dirty="0">
                <a:cs typeface="Times New Roman"/>
              </a:rPr>
              <a:t>određenim </a:t>
            </a:r>
            <a:r>
              <a:rPr lang="vi-VN" dirty="0">
                <a:cs typeface="Times New Roman"/>
              </a:rPr>
              <a:t>stepenom </a:t>
            </a:r>
            <a:r>
              <a:rPr lang="vi-VN" spc="-4" dirty="0">
                <a:cs typeface="Times New Roman"/>
              </a:rPr>
              <a:t>verovatnoće. Takav </a:t>
            </a:r>
            <a:r>
              <a:rPr lang="vi-VN" dirty="0">
                <a:cs typeface="Times New Roman"/>
              </a:rPr>
              <a:t>je </a:t>
            </a:r>
            <a:r>
              <a:rPr lang="vi-VN" spc="-4" dirty="0">
                <a:cs typeface="Times New Roman"/>
              </a:rPr>
              <a:t>npr. bilo </a:t>
            </a:r>
            <a:r>
              <a:rPr lang="vi-VN" spc="-9" dirty="0">
                <a:cs typeface="Times New Roman"/>
              </a:rPr>
              <a:t>koji  </a:t>
            </a:r>
            <a:r>
              <a:rPr lang="vi-VN" spc="-4" dirty="0">
                <a:cs typeface="Times New Roman"/>
              </a:rPr>
              <a:t>društvni</a:t>
            </a:r>
            <a:r>
              <a:rPr lang="vi-VN" dirty="0">
                <a:cs typeface="Times New Roman"/>
              </a:rPr>
              <a:t> </a:t>
            </a:r>
            <a:r>
              <a:rPr lang="vi-VN" spc="-4" dirty="0">
                <a:cs typeface="Times New Roman"/>
              </a:rPr>
              <a:t>sistem.</a:t>
            </a:r>
            <a:endParaRPr lang="sr-Latn-RS" spc="-4" dirty="0">
              <a:cs typeface="Times New Roman"/>
            </a:endParaRPr>
          </a:p>
        </p:txBody>
      </p:sp>
      <p:sp>
        <p:nvSpPr>
          <p:cNvPr id="4" name="Slide Number Placeholder 3"/>
          <p:cNvSpPr>
            <a:spLocks noGrp="1"/>
          </p:cNvSpPr>
          <p:nvPr>
            <p:ph type="sldNum" sz="quarter" idx="10"/>
          </p:nvPr>
        </p:nvSpPr>
        <p:spPr/>
        <p:txBody>
          <a:bodyPr/>
          <a:lstStyle/>
          <a:p>
            <a:fld id="{5F4FA11C-2DE1-418D-8A5C-835FA907C165}" type="slidenum">
              <a:rPr lang="en-US" smtClean="0"/>
              <a:t>29</a:t>
            </a:fld>
            <a:endParaRPr lang="en-US"/>
          </a:p>
        </p:txBody>
      </p:sp>
    </p:spTree>
    <p:extLst>
      <p:ext uri="{BB962C8B-B14F-4D97-AF65-F5344CB8AC3E}">
        <p14:creationId xmlns:p14="http://schemas.microsoft.com/office/powerpoint/2010/main" val="3504950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1356">
              <a:defRPr/>
            </a:pPr>
            <a:r>
              <a:rPr lang="vi-VN" sz="1100" spc="-4" dirty="0">
                <a:cs typeface="Times New Roman"/>
              </a:rPr>
              <a:t>Aktivnost  o</a:t>
            </a:r>
            <a:r>
              <a:rPr lang="sr-Latn-RS" sz="1100" spc="-4" dirty="0">
                <a:cs typeface="Times New Roman"/>
              </a:rPr>
              <a:t>tvoren</a:t>
            </a:r>
            <a:r>
              <a:rPr lang="vi-VN" sz="1100" spc="-4" dirty="0">
                <a:cs typeface="Times New Roman"/>
              </a:rPr>
              <a:t>ih sistema </a:t>
            </a:r>
            <a:r>
              <a:rPr lang="sr-Latn-RS" sz="1100" spc="-4" dirty="0">
                <a:cs typeface="Times New Roman"/>
              </a:rPr>
              <a:t>se </a:t>
            </a:r>
            <a:r>
              <a:rPr lang="vi-VN" sz="1100" dirty="0">
                <a:cs typeface="Times New Roman"/>
              </a:rPr>
              <a:t>odvija</a:t>
            </a:r>
            <a:r>
              <a:rPr lang="vi-VN" sz="1100" spc="-9" dirty="0">
                <a:cs typeface="Times New Roman"/>
              </a:rPr>
              <a:t> </a:t>
            </a:r>
            <a:r>
              <a:rPr lang="vi-VN" sz="1100" dirty="0">
                <a:cs typeface="Times New Roman"/>
              </a:rPr>
              <a:t>s jedne </a:t>
            </a:r>
            <a:r>
              <a:rPr lang="vi-VN" sz="1100" spc="-4" dirty="0">
                <a:cs typeface="Times New Roman"/>
              </a:rPr>
              <a:t>strane preko svojih ulaza, </a:t>
            </a:r>
            <a:r>
              <a:rPr lang="vi-VN" sz="1100" dirty="0">
                <a:cs typeface="Times New Roman"/>
              </a:rPr>
              <a:t>a s </a:t>
            </a:r>
            <a:r>
              <a:rPr lang="vi-VN" sz="1100" spc="-4" dirty="0">
                <a:cs typeface="Times New Roman"/>
              </a:rPr>
              <a:t>druge strane preko svojih izlaza. </a:t>
            </a:r>
            <a:endParaRPr lang="sr-Latn-RS" sz="1100" spc="-4" dirty="0" smtClean="0">
              <a:cs typeface="Times New Roman"/>
            </a:endParaRPr>
          </a:p>
          <a:p>
            <a:pPr defTabSz="801356">
              <a:defRPr/>
            </a:pPr>
            <a:r>
              <a:rPr lang="en-US" sz="1200" b="0" i="0" kern="1200" dirty="0" err="1" smtClean="0">
                <a:solidFill>
                  <a:schemeClr val="tx1"/>
                </a:solidFill>
                <a:effectLst/>
                <a:latin typeface="+mn-lt"/>
                <a:ea typeface="+mn-ea"/>
                <a:cs typeface="+mn-cs"/>
              </a:rPr>
              <a:t>Autarhična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privreda</a:t>
            </a:r>
            <a:r>
              <a:rPr lang="en-US" sz="1200" b="0" i="0" kern="1200" dirty="0" smtClean="0">
                <a:solidFill>
                  <a:schemeClr val="tx1"/>
                </a:solidFill>
                <a:effectLst/>
                <a:latin typeface="+mn-lt"/>
                <a:ea typeface="+mn-ea"/>
                <a:cs typeface="+mn-cs"/>
              </a:rPr>
              <a:t> je </a:t>
            </a:r>
            <a:r>
              <a:rPr lang="en-US" sz="1200" b="0" i="0" kern="1200" dirty="0" err="1" smtClean="0">
                <a:solidFill>
                  <a:schemeClr val="tx1"/>
                </a:solidFill>
                <a:effectLst/>
                <a:latin typeface="+mn-lt"/>
                <a:ea typeface="+mn-ea"/>
                <a:cs typeface="+mn-cs"/>
              </a:rPr>
              <a:t>ona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gde</a:t>
            </a:r>
            <a:r>
              <a:rPr lang="en-US" sz="1200" b="0" i="0" kern="1200" dirty="0" smtClean="0">
                <a:solidFill>
                  <a:schemeClr val="tx1"/>
                </a:solidFill>
                <a:effectLst/>
                <a:latin typeface="+mn-lt"/>
                <a:ea typeface="+mn-ea"/>
                <a:cs typeface="+mn-cs"/>
              </a:rPr>
              <a:t> se </a:t>
            </a:r>
            <a:r>
              <a:rPr lang="en-US" sz="1200" b="0" i="0" kern="1200" dirty="0" err="1" smtClean="0">
                <a:solidFill>
                  <a:schemeClr val="tx1"/>
                </a:solidFill>
                <a:effectLst/>
                <a:latin typeface="+mn-lt"/>
                <a:ea typeface="+mn-ea"/>
                <a:cs typeface="+mn-cs"/>
              </a:rPr>
              <a:t>razmena</a:t>
            </a:r>
            <a:r>
              <a:rPr lang="en-US" sz="1200" b="0" i="0" kern="1200" dirty="0" smtClean="0">
                <a:solidFill>
                  <a:schemeClr val="tx1"/>
                </a:solidFill>
                <a:effectLst/>
                <a:latin typeface="+mn-lt"/>
                <a:ea typeface="+mn-ea"/>
                <a:cs typeface="+mn-cs"/>
              </a:rPr>
              <a:t> robe </a:t>
            </a:r>
            <a:r>
              <a:rPr lang="en-US" sz="1200" b="0" i="0" kern="1200" dirty="0" err="1" smtClean="0">
                <a:solidFill>
                  <a:schemeClr val="tx1"/>
                </a:solidFill>
                <a:effectLst/>
                <a:latin typeface="+mn-lt"/>
                <a:ea typeface="+mn-ea"/>
                <a:cs typeface="+mn-cs"/>
              </a:rPr>
              <a:t>odvija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unutar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granica</a:t>
            </a:r>
            <a:r>
              <a:rPr lang="en-US" sz="1200" b="0" i="0" kern="1200" dirty="0" smtClean="0">
                <a:solidFill>
                  <a:schemeClr val="tx1"/>
                </a:solidFill>
                <a:effectLst/>
                <a:latin typeface="+mn-lt"/>
                <a:ea typeface="+mn-ea"/>
                <a:cs typeface="+mn-cs"/>
              </a:rPr>
              <a:t> date (</a:t>
            </a:r>
            <a:r>
              <a:rPr lang="en-US" sz="1200" b="0" i="0" kern="1200" dirty="0" err="1" smtClean="0">
                <a:solidFill>
                  <a:schemeClr val="tx1"/>
                </a:solidFill>
                <a:effectLst/>
                <a:latin typeface="+mn-lt"/>
                <a:ea typeface="+mn-ea"/>
                <a:cs typeface="+mn-cs"/>
              </a:rPr>
              <a:t>jedne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zemlje</a:t>
            </a:r>
            <a:r>
              <a:rPr lang="en-US" sz="1200" b="0" i="0" kern="1200" dirty="0" smtClean="0">
                <a:solidFill>
                  <a:schemeClr val="tx1"/>
                </a:solidFill>
                <a:effectLst/>
                <a:latin typeface="+mn-lt"/>
                <a:ea typeface="+mn-ea"/>
                <a:cs typeface="+mn-cs"/>
              </a:rPr>
              <a:t>.</a:t>
            </a:r>
            <a:endParaRPr lang="vi-VN" sz="1100" dirty="0">
              <a:cs typeface="Times New Roman"/>
            </a:endParaRPr>
          </a:p>
        </p:txBody>
      </p:sp>
      <p:sp>
        <p:nvSpPr>
          <p:cNvPr id="4" name="Slide Number Placeholder 3"/>
          <p:cNvSpPr>
            <a:spLocks noGrp="1"/>
          </p:cNvSpPr>
          <p:nvPr>
            <p:ph type="sldNum" sz="quarter" idx="10"/>
          </p:nvPr>
        </p:nvSpPr>
        <p:spPr/>
        <p:txBody>
          <a:bodyPr/>
          <a:lstStyle/>
          <a:p>
            <a:fld id="{5F4FA11C-2DE1-418D-8A5C-835FA907C165}" type="slidenum">
              <a:rPr lang="en-US" smtClean="0"/>
              <a:t>31</a:t>
            </a:fld>
            <a:endParaRPr lang="en-US"/>
          </a:p>
        </p:txBody>
      </p:sp>
    </p:spTree>
    <p:extLst>
      <p:ext uri="{BB962C8B-B14F-4D97-AF65-F5344CB8AC3E}">
        <p14:creationId xmlns:p14="http://schemas.microsoft.com/office/powerpoint/2010/main" val="83198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err="1" smtClean="0"/>
              <a:t>Podsistem</a:t>
            </a:r>
            <a:r>
              <a:rPr lang="en-US" b="1" i="1" dirty="0" smtClean="0"/>
              <a:t> </a:t>
            </a:r>
            <a:r>
              <a:rPr lang="en-US" i="1" dirty="0" smtClean="0"/>
              <a:t>je </a:t>
            </a:r>
            <a:r>
              <a:rPr lang="en-US" i="1" dirty="0" err="1" smtClean="0"/>
              <a:t>deo</a:t>
            </a:r>
            <a:r>
              <a:rPr lang="en-US" i="1" dirty="0" smtClean="0"/>
              <a:t> </a:t>
            </a:r>
            <a:r>
              <a:rPr lang="en-US" i="1" dirty="0" err="1" smtClean="0"/>
              <a:t>realnog</a:t>
            </a:r>
            <a:r>
              <a:rPr lang="en-US" i="1" dirty="0" smtClean="0"/>
              <a:t> </a:t>
            </a:r>
            <a:r>
              <a:rPr lang="en-US" i="1" dirty="0" err="1" smtClean="0"/>
              <a:t>sistema</a:t>
            </a:r>
            <a:r>
              <a:rPr lang="en-US" i="1" dirty="0" smtClean="0"/>
              <a:t> </a:t>
            </a:r>
            <a:r>
              <a:rPr lang="en-US" i="1" dirty="0" err="1" smtClean="0"/>
              <a:t>čiji</a:t>
            </a:r>
            <a:r>
              <a:rPr lang="en-US" i="1" dirty="0" smtClean="0"/>
              <a:t> model </a:t>
            </a:r>
            <a:r>
              <a:rPr lang="en-US" i="1" dirty="0" err="1" smtClean="0"/>
              <a:t>odgovara</a:t>
            </a:r>
            <a:r>
              <a:rPr lang="en-US" i="1" dirty="0" smtClean="0"/>
              <a:t> </a:t>
            </a:r>
            <a:r>
              <a:rPr lang="en-US" i="1" dirty="0" err="1" smtClean="0"/>
              <a:t>podmodelu</a:t>
            </a:r>
            <a:r>
              <a:rPr lang="en-US" i="1" dirty="0" smtClean="0"/>
              <a:t> </a:t>
            </a:r>
            <a:r>
              <a:rPr lang="en-US" i="1" dirty="0" err="1" smtClean="0"/>
              <a:t>modela</a:t>
            </a:r>
            <a:r>
              <a:rPr lang="en-US" i="1" dirty="0" smtClean="0"/>
              <a:t> </a:t>
            </a:r>
            <a:r>
              <a:rPr lang="en-US" i="1" dirty="0" err="1" smtClean="0"/>
              <a:t>realnog</a:t>
            </a:r>
            <a:r>
              <a:rPr lang="en-US" i="1" dirty="0" smtClean="0"/>
              <a:t> </a:t>
            </a:r>
            <a:r>
              <a:rPr lang="en-US" i="1" dirty="0" err="1" smtClean="0"/>
              <a:t>sistema</a:t>
            </a:r>
            <a:r>
              <a:rPr lang="en-US" i="1" dirty="0" smtClean="0"/>
              <a:t> </a:t>
            </a:r>
            <a:r>
              <a:rPr lang="en-US" i="1" dirty="0" err="1" smtClean="0"/>
              <a:t>definisanog</a:t>
            </a:r>
            <a:r>
              <a:rPr lang="en-US" i="1" dirty="0" smtClean="0"/>
              <a:t> </a:t>
            </a:r>
            <a:r>
              <a:rPr lang="en-US" i="1" dirty="0" err="1" smtClean="0"/>
              <a:t>nekom</a:t>
            </a:r>
            <a:r>
              <a:rPr lang="en-US" i="1" dirty="0" smtClean="0"/>
              <a:t> </a:t>
            </a:r>
            <a:r>
              <a:rPr lang="en-US" i="1" dirty="0" err="1" smtClean="0"/>
              <a:t>relacijom</a:t>
            </a:r>
            <a:r>
              <a:rPr lang="en-US" i="1" dirty="0" smtClean="0"/>
              <a:t> u </a:t>
            </a:r>
            <a:r>
              <a:rPr lang="en-US" i="1" dirty="0" err="1" smtClean="0"/>
              <a:t>skupu</a:t>
            </a:r>
            <a:r>
              <a:rPr lang="en-US" i="1" dirty="0" smtClean="0"/>
              <a:t> </a:t>
            </a:r>
            <a:r>
              <a:rPr lang="en-US" i="1" dirty="0" err="1" smtClean="0"/>
              <a:t>svih</a:t>
            </a:r>
            <a:r>
              <a:rPr lang="en-US" i="1" dirty="0" smtClean="0"/>
              <a:t> </a:t>
            </a:r>
            <a:r>
              <a:rPr lang="en-US" i="1" dirty="0" err="1" smtClean="0"/>
              <a:t>procesa</a:t>
            </a:r>
            <a:r>
              <a:rPr lang="en-US" i="1" dirty="0" smtClean="0"/>
              <a:t>, </a:t>
            </a:r>
            <a:r>
              <a:rPr lang="en-US" i="1" dirty="0" err="1" smtClean="0"/>
              <a:t>objekata</a:t>
            </a:r>
            <a:r>
              <a:rPr lang="en-US" i="1" dirty="0" smtClean="0"/>
              <a:t> i </a:t>
            </a:r>
            <a:r>
              <a:rPr lang="en-US" i="1" dirty="0" err="1" smtClean="0"/>
              <a:t>akcija</a:t>
            </a:r>
            <a:r>
              <a:rPr lang="en-US" i="1" dirty="0" smtClean="0"/>
              <a:t>. </a:t>
            </a:r>
            <a:endParaRPr lang="en-US" dirty="0" smtClean="0"/>
          </a:p>
        </p:txBody>
      </p:sp>
      <p:sp>
        <p:nvSpPr>
          <p:cNvPr id="4" name="Slide Number Placeholder 3"/>
          <p:cNvSpPr>
            <a:spLocks noGrp="1"/>
          </p:cNvSpPr>
          <p:nvPr>
            <p:ph type="sldNum" sz="quarter" idx="10"/>
          </p:nvPr>
        </p:nvSpPr>
        <p:spPr/>
        <p:txBody>
          <a:bodyPr/>
          <a:lstStyle/>
          <a:p>
            <a:fld id="{4ADA6485-8B25-477D-A00A-EC12CE7E1146}" type="slidenum">
              <a:rPr lang="en-US" smtClean="0"/>
              <a:t>32</a:t>
            </a:fld>
            <a:endParaRPr lang="en-US"/>
          </a:p>
        </p:txBody>
      </p:sp>
    </p:spTree>
    <p:extLst>
      <p:ext uri="{BB962C8B-B14F-4D97-AF65-F5344CB8AC3E}">
        <p14:creationId xmlns:p14="http://schemas.microsoft.com/office/powerpoint/2010/main" val="183770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Ukoliko želimo da vratimo par komita unazad, prvo je potrebno da sa naredbom </a:t>
            </a:r>
            <a:r>
              <a:rPr lang="sr-Latn-RS" b="1" i="1" dirty="0"/>
              <a:t>reflog</a:t>
            </a:r>
            <a:r>
              <a:rPr lang="sr-Latn-RS" dirty="0"/>
              <a:t> da pronadjemo broj HEAD-a komita koji želimo da vratimo.</a:t>
            </a:r>
          </a:p>
          <a:p>
            <a:r>
              <a:rPr lang="sr-Latn-RS" b="1" dirty="0"/>
              <a:t>git reflog</a:t>
            </a:r>
          </a:p>
          <a:p>
            <a:r>
              <a:rPr lang="sr-Latn-RS" b="1" dirty="0"/>
              <a:t>git revert HEAD</a:t>
            </a:r>
            <a:r>
              <a:rPr lang="en-US" b="1" dirty="0"/>
              <a:t>~</a:t>
            </a:r>
            <a:r>
              <a:rPr lang="sr-Latn-RS" b="1" dirty="0"/>
              <a:t>3</a:t>
            </a:r>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941034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66693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CS" sz="1200" i="1" dirty="0" smtClean="0"/>
              <a:t>1.</a:t>
            </a:r>
            <a:r>
              <a:rPr lang="sr-Latn-CS" sz="1200" i="1" baseline="0" dirty="0" smtClean="0"/>
              <a:t> </a:t>
            </a:r>
            <a:r>
              <a:rPr lang="sr-Latn-CS" sz="1200" i="1" dirty="0" smtClean="0"/>
              <a:t>Kratak pregled primene informacionih sistema, Informatika, Informacione tehnologije, Računarstvo.</a:t>
            </a:r>
          </a:p>
          <a:p>
            <a:r>
              <a:rPr lang="sr-Latn-CS" sz="1200" i="1" dirty="0" smtClean="0"/>
              <a:t>2.</a:t>
            </a:r>
            <a:r>
              <a:rPr lang="sr-Latn-CS" sz="1200" i="1" baseline="0" dirty="0" smtClean="0"/>
              <a:t> I</a:t>
            </a:r>
            <a:r>
              <a:rPr lang="sr-Latn-CS" sz="1200" i="1" dirty="0" smtClean="0"/>
              <a:t>nformacione i komunikacione tehnologije kao tehnološka osnova informacionih sistema. Organizacioni aspekti informacionih sistema. Tehnološki aspekti informacionih sistema.</a:t>
            </a:r>
          </a:p>
          <a:p>
            <a:r>
              <a:rPr lang="sr-Latn-CS" sz="1200" i="1" dirty="0" smtClean="0"/>
              <a:t>3.</a:t>
            </a:r>
            <a:r>
              <a:rPr lang="sr-Latn-CS" sz="1200" i="1" baseline="0" dirty="0" smtClean="0"/>
              <a:t> </a:t>
            </a:r>
            <a:r>
              <a:rPr lang="sr-Latn-CS" sz="1200" i="1" dirty="0" smtClean="0"/>
              <a:t>Analiza izvodljivosti i predlog sistemskog rešenja. Modeliranje i analiza sistema. Projektovanje sistema. Realizacija sistema.</a:t>
            </a:r>
          </a:p>
          <a:p>
            <a:r>
              <a:rPr lang="sr-Latn-CS" sz="1200" i="1" dirty="0" smtClean="0"/>
              <a:t>4. DMS - Informacioni sistemi za upravljanje i rad sa dokumentima, CMS - Informacioni sistemi za menadzment sadržaja, JMS - Java Messaging Service kao primer komunikacione infrastrukture informacionih sistema, Informacioni sistemi na nivou strategije, DSS - Informacioni sistemi za podršku odlučivanju, Informacioni sistemi za podršku rada sa velikim brojem korisnika - Customer Management Systems, Informacioni sistemi za upravljanje znanjem, Kolaborativni informacioni sistemi.</a:t>
            </a:r>
            <a:endParaRPr lang="en-US" dirty="0"/>
          </a:p>
        </p:txBody>
      </p:sp>
      <p:sp>
        <p:nvSpPr>
          <p:cNvPr id="4" name="Slide Number Placeholder 3"/>
          <p:cNvSpPr>
            <a:spLocks noGrp="1"/>
          </p:cNvSpPr>
          <p:nvPr>
            <p:ph type="sldNum" sz="quarter" idx="10"/>
          </p:nvPr>
        </p:nvSpPr>
        <p:spPr/>
        <p:txBody>
          <a:bodyPr/>
          <a:lstStyle/>
          <a:p>
            <a:fld id="{4ADA6485-8B25-477D-A00A-EC12CE7E1146}" type="slidenum">
              <a:rPr lang="en-US" smtClean="0"/>
              <a:t>3</a:t>
            </a:fld>
            <a:endParaRPr lang="en-US"/>
          </a:p>
        </p:txBody>
      </p:sp>
    </p:spTree>
    <p:extLst>
      <p:ext uri="{BB962C8B-B14F-4D97-AF65-F5344CB8AC3E}">
        <p14:creationId xmlns:p14="http://schemas.microsoft.com/office/powerpoint/2010/main" val="3835796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11472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76553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21564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98413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824090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5F4AA6B-A251-4074-A572-B6F181C274C1}"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64224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https://www.oracle.com/java/technologies/javase/javase8-archive-downloads.html</a:t>
            </a:r>
            <a:endParaRPr lang="en-US" dirty="0"/>
          </a:p>
        </p:txBody>
      </p:sp>
      <p:sp>
        <p:nvSpPr>
          <p:cNvPr id="4" name="Slide Number Placeholder 3"/>
          <p:cNvSpPr>
            <a:spLocks noGrp="1"/>
          </p:cNvSpPr>
          <p:nvPr>
            <p:ph type="sldNum" sz="quarter" idx="10"/>
          </p:nvPr>
        </p:nvSpPr>
        <p:spPr/>
        <p:txBody>
          <a:bodyPr/>
          <a:lstStyle/>
          <a:p>
            <a:fld id="{4ADA6485-8B25-477D-A00A-EC12CE7E1146}" type="slidenum">
              <a:rPr lang="en-US" smtClean="0"/>
              <a:t>60</a:t>
            </a:fld>
            <a:endParaRPr lang="en-US"/>
          </a:p>
        </p:txBody>
      </p:sp>
    </p:spTree>
    <p:extLst>
      <p:ext uri="{BB962C8B-B14F-4D97-AF65-F5344CB8AC3E}">
        <p14:creationId xmlns:p14="http://schemas.microsoft.com/office/powerpoint/2010/main" val="1369566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https://www.oracle.com/java/technologies/javase/javase8-archive-downloads.html</a:t>
            </a:r>
            <a:endParaRPr lang="en-US" dirty="0"/>
          </a:p>
        </p:txBody>
      </p:sp>
      <p:sp>
        <p:nvSpPr>
          <p:cNvPr id="4" name="Slide Number Placeholder 3"/>
          <p:cNvSpPr>
            <a:spLocks noGrp="1"/>
          </p:cNvSpPr>
          <p:nvPr>
            <p:ph type="sldNum" sz="quarter" idx="10"/>
          </p:nvPr>
        </p:nvSpPr>
        <p:spPr/>
        <p:txBody>
          <a:bodyPr/>
          <a:lstStyle/>
          <a:p>
            <a:fld id="{4ADA6485-8B25-477D-A00A-EC12CE7E1146}" type="slidenum">
              <a:rPr lang="en-US" smtClean="0"/>
              <a:t>61</a:t>
            </a:fld>
            <a:endParaRPr lang="en-US"/>
          </a:p>
        </p:txBody>
      </p:sp>
    </p:spTree>
    <p:extLst>
      <p:ext uri="{BB962C8B-B14F-4D97-AF65-F5344CB8AC3E}">
        <p14:creationId xmlns:p14="http://schemas.microsoft.com/office/powerpoint/2010/main" val="1369566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80" lvl="0" indent="0">
              <a:lnSpc>
                <a:spcPct val="90000"/>
              </a:lnSpc>
              <a:spcBef>
                <a:spcPts val="600"/>
              </a:spcBef>
              <a:buFont typeface="Arial"/>
              <a:buNone/>
              <a:tabLst>
                <a:tab pos="659765" algn="l"/>
              </a:tabLst>
            </a:pPr>
            <a:r>
              <a:rPr lang="en-US" sz="2400" spc="-10" dirty="0" err="1" smtClean="0">
                <a:cs typeface="Calibri"/>
              </a:rPr>
              <a:t>Detaljno</a:t>
            </a:r>
            <a:r>
              <a:rPr lang="en-US" sz="2400" spc="20" dirty="0" smtClean="0">
                <a:cs typeface="Calibri"/>
              </a:rPr>
              <a:t> </a:t>
            </a:r>
            <a:r>
              <a:rPr lang="en-US" sz="2400" spc="-5" dirty="0" err="1" smtClean="0">
                <a:cs typeface="Calibri"/>
              </a:rPr>
              <a:t>poznaje</a:t>
            </a:r>
            <a:r>
              <a:rPr lang="en-US" sz="2400" spc="-25" dirty="0" smtClean="0">
                <a:cs typeface="Calibri"/>
              </a:rPr>
              <a:t> </a:t>
            </a:r>
            <a:r>
              <a:rPr lang="en-US" sz="2400" spc="-10" dirty="0" err="1" smtClean="0">
                <a:cs typeface="Calibri"/>
              </a:rPr>
              <a:t>poslovne</a:t>
            </a:r>
            <a:r>
              <a:rPr lang="en-US" sz="2400" spc="20" dirty="0" smtClean="0">
                <a:cs typeface="Calibri"/>
              </a:rPr>
              <a:t> </a:t>
            </a:r>
            <a:r>
              <a:rPr lang="en-US" sz="2400" spc="-15" dirty="0" err="1" smtClean="0">
                <a:cs typeface="Calibri"/>
              </a:rPr>
              <a:t>procese</a:t>
            </a:r>
            <a:r>
              <a:rPr lang="en-US" sz="2400" spc="20" dirty="0" smtClean="0">
                <a:cs typeface="Calibri"/>
              </a:rPr>
              <a:t> </a:t>
            </a:r>
            <a:r>
              <a:rPr lang="en-US" sz="2400" spc="-5" dirty="0" smtClean="0">
                <a:cs typeface="Calibri"/>
              </a:rPr>
              <a:t>i</a:t>
            </a:r>
            <a:r>
              <a:rPr lang="en-US" sz="2400" spc="5" dirty="0" smtClean="0">
                <a:cs typeface="Calibri"/>
              </a:rPr>
              <a:t> </a:t>
            </a:r>
            <a:r>
              <a:rPr lang="en-US" sz="2400" spc="-5" dirty="0" err="1" smtClean="0">
                <a:cs typeface="Calibri"/>
              </a:rPr>
              <a:t>poslovne</a:t>
            </a:r>
            <a:r>
              <a:rPr lang="en-US" sz="2400" spc="20" dirty="0" smtClean="0">
                <a:cs typeface="Calibri"/>
              </a:rPr>
              <a:t> </a:t>
            </a:r>
            <a:r>
              <a:rPr lang="en-US" sz="2400" spc="-10" dirty="0" err="1" smtClean="0">
                <a:cs typeface="Calibri"/>
              </a:rPr>
              <a:t>informacione</a:t>
            </a:r>
            <a:r>
              <a:rPr lang="en-US" sz="2400" spc="45" dirty="0" smtClean="0">
                <a:cs typeface="Calibri"/>
              </a:rPr>
              <a:t> </a:t>
            </a:r>
            <a:r>
              <a:rPr lang="en-US" sz="2400" spc="-20" dirty="0" err="1" smtClean="0">
                <a:cs typeface="Calibri"/>
              </a:rPr>
              <a:t>sisteme</a:t>
            </a:r>
            <a:endParaRPr lang="en-US" sz="2400" dirty="0" smtClean="0">
              <a:cs typeface="Calibri"/>
            </a:endParaRPr>
          </a:p>
          <a:p>
            <a:pPr marL="30480" lvl="0" indent="0">
              <a:lnSpc>
                <a:spcPct val="90000"/>
              </a:lnSpc>
              <a:spcBef>
                <a:spcPts val="600"/>
              </a:spcBef>
              <a:buFont typeface="Arial"/>
              <a:buNone/>
              <a:tabLst>
                <a:tab pos="659765" algn="l"/>
              </a:tabLst>
            </a:pPr>
            <a:r>
              <a:rPr lang="en-US" sz="2400" spc="-20" dirty="0" err="1" smtClean="0">
                <a:cs typeface="Calibri"/>
              </a:rPr>
              <a:t>Pregovara</a:t>
            </a:r>
            <a:r>
              <a:rPr lang="en-US" sz="2400" spc="50" dirty="0" smtClean="0">
                <a:cs typeface="Calibri"/>
              </a:rPr>
              <a:t> </a:t>
            </a:r>
            <a:r>
              <a:rPr lang="en-US" sz="2400" spc="-10" dirty="0" err="1" smtClean="0">
                <a:cs typeface="Calibri"/>
              </a:rPr>
              <a:t>sa</a:t>
            </a:r>
            <a:r>
              <a:rPr lang="en-US" sz="2400" spc="5" dirty="0" smtClean="0">
                <a:cs typeface="Calibri"/>
              </a:rPr>
              <a:t> </a:t>
            </a:r>
            <a:r>
              <a:rPr lang="en-US" sz="2400" spc="-10" dirty="0" err="1" smtClean="0">
                <a:cs typeface="Calibri"/>
              </a:rPr>
              <a:t>klijentima</a:t>
            </a:r>
            <a:r>
              <a:rPr lang="en-US" sz="2400" spc="55" dirty="0" smtClean="0">
                <a:cs typeface="Calibri"/>
              </a:rPr>
              <a:t> </a:t>
            </a:r>
            <a:r>
              <a:rPr lang="en-US" sz="2400" spc="-5" dirty="0" smtClean="0">
                <a:cs typeface="Calibri"/>
              </a:rPr>
              <a:t>i</a:t>
            </a:r>
            <a:r>
              <a:rPr lang="en-US" sz="2400" dirty="0" smtClean="0">
                <a:cs typeface="Calibri"/>
              </a:rPr>
              <a:t> </a:t>
            </a:r>
            <a:r>
              <a:rPr lang="en-US" sz="2400" spc="-15" dirty="0" err="1" smtClean="0">
                <a:cs typeface="Calibri"/>
              </a:rPr>
              <a:t>razume</a:t>
            </a:r>
            <a:r>
              <a:rPr lang="en-US" sz="2400" spc="20" dirty="0" smtClean="0">
                <a:cs typeface="Calibri"/>
              </a:rPr>
              <a:t> </a:t>
            </a:r>
            <a:r>
              <a:rPr lang="en-US" sz="2400" spc="-10" dirty="0" err="1" smtClean="0">
                <a:cs typeface="Calibri"/>
              </a:rPr>
              <a:t>njihove</a:t>
            </a:r>
            <a:r>
              <a:rPr lang="en-US" sz="2400" spc="-15" dirty="0" smtClean="0">
                <a:cs typeface="Calibri"/>
              </a:rPr>
              <a:t> </a:t>
            </a:r>
            <a:r>
              <a:rPr lang="en-US" sz="2400" spc="-10" dirty="0" err="1" smtClean="0">
                <a:cs typeface="Calibri"/>
              </a:rPr>
              <a:t>potrebe</a:t>
            </a:r>
            <a:endParaRPr lang="en-US" sz="2400" dirty="0" smtClean="0">
              <a:cs typeface="Calibri"/>
            </a:endParaRPr>
          </a:p>
          <a:p>
            <a:pPr marL="30480" lvl="0" indent="0">
              <a:lnSpc>
                <a:spcPct val="90000"/>
              </a:lnSpc>
              <a:spcBef>
                <a:spcPts val="600"/>
              </a:spcBef>
              <a:buFont typeface="Arial"/>
              <a:buNone/>
              <a:tabLst>
                <a:tab pos="659765" algn="l"/>
              </a:tabLst>
            </a:pPr>
            <a:r>
              <a:rPr lang="en-US" sz="2400" spc="-20" dirty="0" err="1" smtClean="0">
                <a:cs typeface="Calibri"/>
              </a:rPr>
              <a:t>Koristi</a:t>
            </a:r>
            <a:r>
              <a:rPr lang="en-US" sz="2400" spc="45" dirty="0" smtClean="0">
                <a:cs typeface="Calibri"/>
              </a:rPr>
              <a:t> </a:t>
            </a:r>
            <a:r>
              <a:rPr lang="en-US" sz="2400" spc="-20" dirty="0" err="1" smtClean="0">
                <a:cs typeface="Calibri"/>
              </a:rPr>
              <a:t>savremene</a:t>
            </a:r>
            <a:r>
              <a:rPr lang="en-US" sz="2400" spc="75" dirty="0" smtClean="0">
                <a:cs typeface="Calibri"/>
              </a:rPr>
              <a:t> </a:t>
            </a:r>
            <a:r>
              <a:rPr lang="en-US" sz="2400" spc="-15" dirty="0" err="1" smtClean="0">
                <a:cs typeface="Calibri"/>
              </a:rPr>
              <a:t>alate</a:t>
            </a:r>
            <a:endParaRPr lang="en-US" sz="2400" dirty="0" smtClean="0">
              <a:cs typeface="Calibri"/>
            </a:endParaRPr>
          </a:p>
          <a:p>
            <a:pPr marL="30480" lvl="0" indent="0">
              <a:lnSpc>
                <a:spcPct val="90000"/>
              </a:lnSpc>
              <a:spcBef>
                <a:spcPts val="600"/>
              </a:spcBef>
              <a:buFont typeface="Arial"/>
              <a:buNone/>
              <a:tabLst>
                <a:tab pos="659765" algn="l"/>
              </a:tabLst>
            </a:pPr>
            <a:r>
              <a:rPr lang="en-US" sz="2400" spc="-15" dirty="0" err="1" smtClean="0">
                <a:cs typeface="Calibri"/>
              </a:rPr>
              <a:t>Upravlja</a:t>
            </a:r>
            <a:r>
              <a:rPr lang="en-US" sz="2400" spc="25" dirty="0" smtClean="0">
                <a:cs typeface="Calibri"/>
              </a:rPr>
              <a:t> </a:t>
            </a:r>
            <a:r>
              <a:rPr lang="en-US" sz="2400" spc="-10" dirty="0" err="1" smtClean="0">
                <a:cs typeface="Calibri"/>
              </a:rPr>
              <a:t>procesima</a:t>
            </a:r>
            <a:r>
              <a:rPr lang="en-US" sz="2400" spc="-10" dirty="0" smtClean="0">
                <a:cs typeface="Calibri"/>
              </a:rPr>
              <a:t>,</a:t>
            </a:r>
            <a:r>
              <a:rPr lang="en-US" sz="2400" spc="50" dirty="0" smtClean="0">
                <a:cs typeface="Calibri"/>
              </a:rPr>
              <a:t> </a:t>
            </a:r>
            <a:r>
              <a:rPr lang="en-US" sz="2400" spc="-10" dirty="0" err="1" smtClean="0">
                <a:cs typeface="Calibri"/>
              </a:rPr>
              <a:t>promenama</a:t>
            </a:r>
            <a:r>
              <a:rPr lang="en-US" sz="2400" spc="-10" dirty="0" smtClean="0">
                <a:cs typeface="Calibri"/>
              </a:rPr>
              <a:t>,</a:t>
            </a:r>
            <a:r>
              <a:rPr lang="en-US" sz="2400" spc="25" dirty="0" smtClean="0">
                <a:cs typeface="Calibri"/>
              </a:rPr>
              <a:t> </a:t>
            </a:r>
            <a:r>
              <a:rPr lang="en-US" sz="2400" spc="-5" dirty="0" err="1" smtClean="0">
                <a:cs typeface="Calibri"/>
              </a:rPr>
              <a:t>rizicima</a:t>
            </a:r>
            <a:r>
              <a:rPr lang="en-US" sz="2400" spc="-5" dirty="0" smtClean="0">
                <a:cs typeface="Calibri"/>
              </a:rPr>
              <a:t>,</a:t>
            </a:r>
            <a:r>
              <a:rPr lang="en-US" sz="2400" spc="25" dirty="0" smtClean="0">
                <a:cs typeface="Calibri"/>
              </a:rPr>
              <a:t> </a:t>
            </a:r>
            <a:r>
              <a:rPr lang="en-US" sz="2400" spc="-10" dirty="0" err="1" smtClean="0">
                <a:cs typeface="Calibri"/>
              </a:rPr>
              <a:t>timovima</a:t>
            </a:r>
            <a:r>
              <a:rPr lang="en-US" sz="2400" spc="45" dirty="0" smtClean="0">
                <a:cs typeface="Calibri"/>
              </a:rPr>
              <a:t> </a:t>
            </a:r>
            <a:r>
              <a:rPr lang="en-US" sz="2400" spc="-5" dirty="0" smtClean="0">
                <a:cs typeface="Calibri"/>
              </a:rPr>
              <a:t>…</a:t>
            </a:r>
            <a:endParaRPr lang="en-US" sz="2400" dirty="0" smtClean="0">
              <a:cs typeface="Calibri"/>
            </a:endParaRPr>
          </a:p>
          <a:p>
            <a:pPr marL="30480" lvl="0" indent="0">
              <a:lnSpc>
                <a:spcPct val="90000"/>
              </a:lnSpc>
              <a:spcBef>
                <a:spcPts val="600"/>
              </a:spcBef>
              <a:buFont typeface="Arial"/>
              <a:buNone/>
              <a:tabLst>
                <a:tab pos="659765" algn="l"/>
              </a:tabLst>
            </a:pPr>
            <a:r>
              <a:rPr lang="en-US" sz="2400" spc="-15" dirty="0" err="1" smtClean="0">
                <a:cs typeface="Calibri"/>
              </a:rPr>
              <a:t>Upravlja</a:t>
            </a:r>
            <a:r>
              <a:rPr lang="en-US" sz="2400" spc="25" dirty="0" smtClean="0">
                <a:cs typeface="Calibri"/>
              </a:rPr>
              <a:t> </a:t>
            </a:r>
            <a:r>
              <a:rPr lang="en-US" sz="2400" spc="-10" dirty="0" err="1" smtClean="0">
                <a:cs typeface="Calibri"/>
              </a:rPr>
              <a:t>projektom</a:t>
            </a:r>
            <a:r>
              <a:rPr lang="en-US" sz="2400" spc="-15" dirty="0" smtClean="0">
                <a:cs typeface="Calibri"/>
              </a:rPr>
              <a:t> </a:t>
            </a:r>
            <a:r>
              <a:rPr lang="en-US" sz="2400" spc="-20" dirty="0" err="1" smtClean="0">
                <a:cs typeface="Calibri"/>
              </a:rPr>
              <a:t>razvoja</a:t>
            </a:r>
            <a:r>
              <a:rPr lang="en-US" sz="2400" spc="25" dirty="0" smtClean="0">
                <a:cs typeface="Calibri"/>
              </a:rPr>
              <a:t> </a:t>
            </a:r>
            <a:r>
              <a:rPr lang="en-US" sz="2400" spc="-5" dirty="0" err="1" smtClean="0">
                <a:cs typeface="Calibri"/>
              </a:rPr>
              <a:t>ili</a:t>
            </a:r>
            <a:r>
              <a:rPr lang="en-US" sz="2400" spc="-15" dirty="0" smtClean="0">
                <a:cs typeface="Calibri"/>
              </a:rPr>
              <a:t> </a:t>
            </a:r>
            <a:r>
              <a:rPr lang="en-US" sz="2400" spc="-10" dirty="0" err="1" smtClean="0">
                <a:cs typeface="Calibri"/>
              </a:rPr>
              <a:t>implementacije</a:t>
            </a:r>
            <a:r>
              <a:rPr lang="en-US" sz="2400" spc="95" dirty="0" smtClean="0">
                <a:cs typeface="Calibri"/>
              </a:rPr>
              <a:t> </a:t>
            </a:r>
            <a:r>
              <a:rPr lang="en-US" sz="2400" spc="-20" dirty="0" err="1" smtClean="0">
                <a:cs typeface="Calibri"/>
              </a:rPr>
              <a:t>sistema</a:t>
            </a:r>
            <a:endParaRPr lang="en-US" sz="2400" dirty="0" smtClean="0">
              <a:cs typeface="Calibri"/>
            </a:endParaRPr>
          </a:p>
          <a:p>
            <a:pPr marL="30480" lvl="0" indent="0">
              <a:lnSpc>
                <a:spcPct val="90000"/>
              </a:lnSpc>
              <a:spcBef>
                <a:spcPts val="600"/>
              </a:spcBef>
              <a:buFont typeface="Arial"/>
              <a:buNone/>
              <a:tabLst>
                <a:tab pos="659765" algn="l"/>
              </a:tabLst>
            </a:pPr>
            <a:r>
              <a:rPr lang="en-US" sz="2400" spc="-15" dirty="0" err="1" smtClean="0">
                <a:cs typeface="Calibri"/>
              </a:rPr>
              <a:t>Kastimizira</a:t>
            </a:r>
            <a:r>
              <a:rPr lang="en-US" sz="2400" spc="85" dirty="0" smtClean="0">
                <a:cs typeface="Calibri"/>
              </a:rPr>
              <a:t> </a:t>
            </a:r>
            <a:r>
              <a:rPr lang="en-US" sz="2400" spc="-10" dirty="0" err="1" smtClean="0">
                <a:cs typeface="Calibri"/>
              </a:rPr>
              <a:t>poslovna</a:t>
            </a:r>
            <a:r>
              <a:rPr lang="en-US" sz="2400" spc="15" dirty="0" smtClean="0">
                <a:cs typeface="Calibri"/>
              </a:rPr>
              <a:t> </a:t>
            </a:r>
            <a:r>
              <a:rPr lang="en-US" sz="2400" spc="-15" dirty="0" err="1" smtClean="0">
                <a:cs typeface="Calibri"/>
              </a:rPr>
              <a:t>rešenja</a:t>
            </a:r>
            <a:r>
              <a:rPr lang="en-US" sz="2400" spc="40" dirty="0" smtClean="0">
                <a:cs typeface="Calibri"/>
              </a:rPr>
              <a:t> </a:t>
            </a:r>
            <a:r>
              <a:rPr lang="en-US" sz="2400" spc="-15" dirty="0" err="1" smtClean="0">
                <a:cs typeface="Calibri"/>
              </a:rPr>
              <a:t>prema</a:t>
            </a:r>
            <a:r>
              <a:rPr lang="en-US" sz="2400" spc="70" dirty="0" smtClean="0">
                <a:cs typeface="Calibri"/>
              </a:rPr>
              <a:t> </a:t>
            </a:r>
            <a:r>
              <a:rPr lang="en-US" sz="2400" spc="-10" dirty="0" err="1" smtClean="0">
                <a:cs typeface="Calibri"/>
              </a:rPr>
              <a:t>potrebama</a:t>
            </a:r>
            <a:r>
              <a:rPr lang="en-US" sz="2400" spc="55" dirty="0" smtClean="0">
                <a:cs typeface="Calibri"/>
              </a:rPr>
              <a:t> </a:t>
            </a:r>
            <a:r>
              <a:rPr lang="en-US" sz="2400" spc="-15" dirty="0" err="1" smtClean="0">
                <a:cs typeface="Calibri"/>
              </a:rPr>
              <a:t>organizacije</a:t>
            </a:r>
            <a:endParaRPr lang="en-US" sz="2400" dirty="0" smtClean="0">
              <a:cs typeface="Calibri"/>
            </a:endParaRPr>
          </a:p>
          <a:p>
            <a:pPr marL="30480" lvl="0" indent="0">
              <a:lnSpc>
                <a:spcPct val="90000"/>
              </a:lnSpc>
              <a:spcBef>
                <a:spcPts val="600"/>
              </a:spcBef>
              <a:buFont typeface="Arial"/>
              <a:buNone/>
              <a:tabLst>
                <a:tab pos="659765" algn="l"/>
              </a:tabLst>
            </a:pPr>
            <a:r>
              <a:rPr lang="en-US" sz="2400" spc="-10" dirty="0" err="1" smtClean="0">
                <a:cs typeface="Calibri"/>
              </a:rPr>
              <a:t>Analizira</a:t>
            </a:r>
            <a:r>
              <a:rPr lang="en-US" sz="2400" spc="-10" dirty="0" smtClean="0">
                <a:cs typeface="Calibri"/>
              </a:rPr>
              <a:t>,</a:t>
            </a:r>
            <a:r>
              <a:rPr lang="en-US" sz="2400" spc="40" dirty="0" smtClean="0">
                <a:cs typeface="Calibri"/>
              </a:rPr>
              <a:t> </a:t>
            </a:r>
            <a:r>
              <a:rPr lang="en-US" sz="2400" spc="-10" dirty="0" err="1" smtClean="0">
                <a:cs typeface="Calibri"/>
              </a:rPr>
              <a:t>projektuje</a:t>
            </a:r>
            <a:r>
              <a:rPr lang="en-US" sz="2400" dirty="0" smtClean="0">
                <a:cs typeface="Calibri"/>
              </a:rPr>
              <a:t> </a:t>
            </a:r>
            <a:r>
              <a:rPr lang="en-US" sz="2400" spc="-5" dirty="0" smtClean="0">
                <a:cs typeface="Calibri"/>
              </a:rPr>
              <a:t>i</a:t>
            </a:r>
            <a:r>
              <a:rPr lang="en-US" sz="2400" spc="10" dirty="0" smtClean="0">
                <a:cs typeface="Calibri"/>
              </a:rPr>
              <a:t> </a:t>
            </a:r>
            <a:r>
              <a:rPr lang="en-US" sz="2400" spc="-15" dirty="0" err="1" smtClean="0">
                <a:cs typeface="Calibri"/>
              </a:rPr>
              <a:t>implementira</a:t>
            </a:r>
            <a:r>
              <a:rPr lang="en-US" sz="2400" spc="80" dirty="0" smtClean="0">
                <a:cs typeface="Calibri"/>
              </a:rPr>
              <a:t> </a:t>
            </a:r>
            <a:r>
              <a:rPr lang="en-US" sz="2400" spc="-45" dirty="0" err="1" smtClean="0">
                <a:cs typeface="Calibri"/>
              </a:rPr>
              <a:t>inf</a:t>
            </a:r>
            <a:r>
              <a:rPr lang="sr-Latn-RS" sz="2400" spc="-45" dirty="0" smtClean="0">
                <a:cs typeface="Calibri"/>
              </a:rPr>
              <a:t>ormcioni</a:t>
            </a:r>
            <a:r>
              <a:rPr lang="en-US" sz="2400" spc="5" dirty="0" smtClean="0">
                <a:cs typeface="Calibri"/>
              </a:rPr>
              <a:t> </a:t>
            </a:r>
            <a:r>
              <a:rPr lang="en-US" sz="2400" spc="-20" dirty="0" err="1" smtClean="0">
                <a:cs typeface="Calibri"/>
              </a:rPr>
              <a:t>sistem</a:t>
            </a:r>
            <a:endParaRPr lang="en-US" sz="2400" dirty="0" smtClean="0">
              <a:cs typeface="Calibri"/>
            </a:endParaRPr>
          </a:p>
          <a:p>
            <a:pPr marL="30480" lvl="0" indent="0">
              <a:lnSpc>
                <a:spcPct val="90000"/>
              </a:lnSpc>
              <a:spcBef>
                <a:spcPts val="600"/>
              </a:spcBef>
              <a:buFont typeface="Arial"/>
              <a:buNone/>
              <a:tabLst>
                <a:tab pos="659765" algn="l"/>
              </a:tabLst>
            </a:pPr>
            <a:r>
              <a:rPr lang="en-US" sz="2400" spc="-10" dirty="0" err="1" smtClean="0">
                <a:cs typeface="Calibri"/>
              </a:rPr>
              <a:t>Integriše</a:t>
            </a:r>
            <a:r>
              <a:rPr lang="en-US" sz="2400" spc="40" dirty="0" smtClean="0">
                <a:cs typeface="Calibri"/>
              </a:rPr>
              <a:t> </a:t>
            </a:r>
            <a:r>
              <a:rPr lang="en-US" sz="2400" spc="-15" dirty="0" err="1" smtClean="0">
                <a:cs typeface="Calibri"/>
              </a:rPr>
              <a:t>razvijene</a:t>
            </a:r>
            <a:r>
              <a:rPr lang="en-US" sz="2400" spc="45" dirty="0" smtClean="0">
                <a:cs typeface="Calibri"/>
              </a:rPr>
              <a:t> </a:t>
            </a:r>
            <a:r>
              <a:rPr lang="en-US" sz="2400" spc="-20" dirty="0" err="1" smtClean="0">
                <a:cs typeface="Calibri"/>
              </a:rPr>
              <a:t>komponente</a:t>
            </a:r>
            <a:r>
              <a:rPr lang="en-US" sz="2400" spc="45" dirty="0" smtClean="0">
                <a:cs typeface="Calibri"/>
              </a:rPr>
              <a:t> </a:t>
            </a:r>
            <a:r>
              <a:rPr lang="en-US" sz="2400" spc="-15" dirty="0" err="1" smtClean="0">
                <a:cs typeface="Calibri"/>
              </a:rPr>
              <a:t>sa</a:t>
            </a:r>
            <a:r>
              <a:rPr lang="en-US" sz="2400" spc="10" dirty="0" smtClean="0">
                <a:cs typeface="Calibri"/>
              </a:rPr>
              <a:t> </a:t>
            </a:r>
            <a:r>
              <a:rPr lang="en-US" sz="2400" spc="-25" dirty="0" err="1" smtClean="0">
                <a:cs typeface="Calibri"/>
              </a:rPr>
              <a:t>ostatkom</a:t>
            </a:r>
            <a:r>
              <a:rPr lang="en-US" sz="2400" spc="45" dirty="0" smtClean="0">
                <a:cs typeface="Calibri"/>
              </a:rPr>
              <a:t> </a:t>
            </a:r>
            <a:r>
              <a:rPr lang="en-US" sz="2400" spc="-20" dirty="0" err="1" smtClean="0">
                <a:cs typeface="Calibri"/>
              </a:rPr>
              <a:t>sistema</a:t>
            </a:r>
            <a:endParaRPr lang="en-US" sz="2400" dirty="0" smtClean="0">
              <a:cs typeface="Calibri"/>
            </a:endParaRPr>
          </a:p>
          <a:p>
            <a:pPr marL="30480" lvl="0" indent="0">
              <a:lnSpc>
                <a:spcPct val="90000"/>
              </a:lnSpc>
              <a:spcBef>
                <a:spcPts val="600"/>
              </a:spcBef>
              <a:buFont typeface="Arial"/>
              <a:buNone/>
              <a:tabLst>
                <a:tab pos="659765" algn="l"/>
              </a:tabLst>
            </a:pPr>
            <a:r>
              <a:rPr lang="en-US" sz="2400" spc="-15" dirty="0" err="1" smtClean="0">
                <a:cs typeface="Calibri"/>
              </a:rPr>
              <a:t>Održava</a:t>
            </a:r>
            <a:r>
              <a:rPr lang="en-US" sz="2400" spc="-50" dirty="0" smtClean="0">
                <a:cs typeface="Calibri"/>
              </a:rPr>
              <a:t> </a:t>
            </a:r>
            <a:r>
              <a:rPr lang="en-US" sz="2400" spc="-20" dirty="0" err="1" smtClean="0">
                <a:cs typeface="Calibri"/>
              </a:rPr>
              <a:t>sistem</a:t>
            </a:r>
            <a:endParaRPr lang="en-US" sz="2400" dirty="0" smtClean="0">
              <a:cs typeface="Calibri"/>
            </a:endParaRPr>
          </a:p>
          <a:p>
            <a:pPr marL="30480" lvl="0" indent="0">
              <a:lnSpc>
                <a:spcPct val="90000"/>
              </a:lnSpc>
              <a:spcBef>
                <a:spcPts val="600"/>
              </a:spcBef>
              <a:buFont typeface="Arial"/>
              <a:buNone/>
              <a:tabLst>
                <a:tab pos="659765" algn="l"/>
              </a:tabLst>
            </a:pPr>
            <a:r>
              <a:rPr lang="en-US" sz="2400" spc="-10" dirty="0" err="1" smtClean="0">
                <a:cs typeface="Calibri"/>
              </a:rPr>
              <a:t>Edukuje</a:t>
            </a:r>
            <a:r>
              <a:rPr lang="en-US" sz="2400" spc="-40" dirty="0" smtClean="0">
                <a:cs typeface="Calibri"/>
              </a:rPr>
              <a:t> </a:t>
            </a:r>
            <a:r>
              <a:rPr lang="en-US" sz="2400" spc="-5" dirty="0" err="1" smtClean="0">
                <a:cs typeface="Calibri"/>
              </a:rPr>
              <a:t>buduće</a:t>
            </a:r>
            <a:r>
              <a:rPr lang="en-US" sz="2400" dirty="0" smtClean="0">
                <a:cs typeface="Calibri"/>
              </a:rPr>
              <a:t> </a:t>
            </a:r>
            <a:r>
              <a:rPr lang="en-US" sz="2400" spc="-20" dirty="0" err="1" smtClean="0">
                <a:cs typeface="Calibri"/>
              </a:rPr>
              <a:t>korisnike</a:t>
            </a:r>
            <a:endParaRPr lang="en-US" sz="2400" dirty="0" smtClean="0">
              <a:cs typeface="Calibri"/>
            </a:endParaRPr>
          </a:p>
        </p:txBody>
      </p:sp>
      <p:sp>
        <p:nvSpPr>
          <p:cNvPr id="4" name="Slide Number Placeholder 3"/>
          <p:cNvSpPr>
            <a:spLocks noGrp="1"/>
          </p:cNvSpPr>
          <p:nvPr>
            <p:ph type="sldNum" sz="quarter" idx="10"/>
          </p:nvPr>
        </p:nvSpPr>
        <p:spPr/>
        <p:txBody>
          <a:bodyPr/>
          <a:lstStyle/>
          <a:p>
            <a:fld id="{63BF3421-0B76-4466-86F2-B8B0049096E1}" type="slidenum">
              <a:rPr lang="en-US" smtClean="0"/>
              <a:t>8</a:t>
            </a:fld>
            <a:endParaRPr lang="en-US"/>
          </a:p>
        </p:txBody>
      </p:sp>
    </p:spTree>
    <p:extLst>
      <p:ext uri="{BB962C8B-B14F-4D97-AF65-F5344CB8AC3E}">
        <p14:creationId xmlns:p14="http://schemas.microsoft.com/office/powerpoint/2010/main" val="379918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latin typeface="Calibri" pitchFamily="34" charset="0"/>
                <a:cs typeface="Calibri" pitchFamily="34" charset="0"/>
              </a:rPr>
              <a:t>Informatika </a:t>
            </a:r>
            <a:r>
              <a:rPr lang="vi-VN" dirty="0" smtClean="0">
                <a:latin typeface="Calibri" pitchFamily="34" charset="0"/>
                <a:cs typeface="Calibri" pitchFamily="34" charset="0"/>
              </a:rPr>
              <a:t>je nauka o sistematskoj i racionalnoj obradi informacija kao nosilaca ljudskog znanja i komunikacija u tehničkom, ekonomskom i društvenom kontekstu, prvenstveno pomoću automatskih mašina</a:t>
            </a:r>
            <a:r>
              <a:rPr lang="en-US" dirty="0" smtClean="0">
                <a:latin typeface="Calibri" pitchFamily="34" charset="0"/>
                <a:cs typeface="Calibri" pitchFamily="34" charset="0"/>
              </a:rPr>
              <a:t>.</a:t>
            </a:r>
            <a:endParaRPr lang="en-US" dirty="0"/>
          </a:p>
        </p:txBody>
      </p:sp>
      <p:sp>
        <p:nvSpPr>
          <p:cNvPr id="4" name="Slide Number Placeholder 3"/>
          <p:cNvSpPr>
            <a:spLocks noGrp="1"/>
          </p:cNvSpPr>
          <p:nvPr>
            <p:ph type="sldNum" sz="quarter" idx="10"/>
          </p:nvPr>
        </p:nvSpPr>
        <p:spPr/>
        <p:txBody>
          <a:bodyPr/>
          <a:lstStyle/>
          <a:p>
            <a:fld id="{5F4FA11C-2DE1-418D-8A5C-835FA907C165}" type="slidenum">
              <a:rPr lang="en-US" smtClean="0"/>
              <a:t>12</a:t>
            </a:fld>
            <a:endParaRPr lang="en-US"/>
          </a:p>
        </p:txBody>
      </p:sp>
    </p:spTree>
    <p:extLst>
      <p:ext uri="{BB962C8B-B14F-4D97-AF65-F5344CB8AC3E}">
        <p14:creationId xmlns:p14="http://schemas.microsoft.com/office/powerpoint/2010/main" val="3905065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Informacione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Tehnologije</a:t>
            </a:r>
            <a:r>
              <a:rPr lang="en-US" sz="1200" b="0" i="0" u="none" strike="noStrike" kern="1200" baseline="0" dirty="0" smtClean="0">
                <a:solidFill>
                  <a:schemeClr val="tx1"/>
                </a:solidFill>
                <a:latin typeface="+mn-lt"/>
                <a:ea typeface="+mn-ea"/>
                <a:cs typeface="+mn-cs"/>
              </a:rPr>
              <a:t> (IT) </a:t>
            </a:r>
            <a:r>
              <a:rPr lang="en-US" sz="1200" b="0" i="0" u="none" strike="noStrike" kern="1200" baseline="0" dirty="0" err="1" smtClean="0">
                <a:solidFill>
                  <a:schemeClr val="tx1"/>
                </a:solidFill>
                <a:latin typeface="+mn-lt"/>
                <a:ea typeface="+mn-ea"/>
                <a:cs typeface="+mn-cs"/>
              </a:rPr>
              <a:t>su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pojam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koji</a:t>
            </a:r>
            <a:r>
              <a:rPr lang="en-US" sz="1200" b="0" i="0" u="none" strike="noStrike" kern="1200" baseline="0" dirty="0" smtClean="0">
                <a:solidFill>
                  <a:schemeClr val="tx1"/>
                </a:solidFill>
                <a:latin typeface="+mn-lt"/>
                <a:ea typeface="+mn-ea"/>
                <a:cs typeface="+mn-cs"/>
              </a:rPr>
              <a:t> se </a:t>
            </a:r>
            <a:r>
              <a:rPr lang="en-US" sz="1200" b="0" i="0" u="none" strike="noStrike" kern="1200" baseline="0" dirty="0" err="1" smtClean="0">
                <a:solidFill>
                  <a:schemeClr val="tx1"/>
                </a:solidFill>
                <a:latin typeface="+mn-lt"/>
                <a:ea typeface="+mn-ea"/>
                <a:cs typeface="+mn-cs"/>
              </a:rPr>
              <a:t>obuhvata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tehnologije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prvenstveno</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računarske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tehnologije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ali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uključuje</a:t>
            </a:r>
            <a:r>
              <a:rPr lang="en-US" sz="1200" b="0" i="0" u="none" strike="noStrike" kern="1200" baseline="0" dirty="0" smtClean="0">
                <a:solidFill>
                  <a:schemeClr val="tx1"/>
                </a:solidFill>
                <a:latin typeface="+mn-lt"/>
                <a:ea typeface="+mn-ea"/>
                <a:cs typeface="+mn-cs"/>
              </a:rPr>
              <a:t> i </a:t>
            </a:r>
            <a:r>
              <a:rPr lang="en-US" sz="1200" b="0" i="0" u="none" strike="noStrike" kern="1200" baseline="0" dirty="0" err="1" smtClean="0">
                <a:solidFill>
                  <a:schemeClr val="tx1"/>
                </a:solidFill>
                <a:latin typeface="+mn-lt"/>
                <a:ea typeface="+mn-ea"/>
                <a:cs typeface="+mn-cs"/>
              </a:rPr>
              <a:t>mrežne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hardverske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softverske</a:t>
            </a:r>
            <a:r>
              <a:rPr lang="en-US" sz="1200" b="0" i="0" u="none" strike="noStrike" kern="1200" baseline="0" dirty="0" smtClean="0">
                <a:solidFill>
                  <a:schemeClr val="tx1"/>
                </a:solidFill>
                <a:latin typeface="+mn-lt"/>
                <a:ea typeface="+mn-ea"/>
                <a:cs typeface="+mn-cs"/>
              </a:rPr>
              <a:t>, i Internet </a:t>
            </a:r>
            <a:r>
              <a:rPr lang="en-US" sz="1200" b="0" i="0" u="none" strike="noStrike" kern="1200" baseline="0" dirty="0" err="1" smtClean="0">
                <a:solidFill>
                  <a:schemeClr val="tx1"/>
                </a:solidFill>
                <a:latin typeface="+mn-lt"/>
                <a:ea typeface="+mn-ea"/>
                <a:cs typeface="+mn-cs"/>
              </a:rPr>
              <a:t>tehnologije</a:t>
            </a:r>
            <a:r>
              <a:rPr lang="en-US" sz="1200" b="0" i="0" u="none" strike="noStrike" kern="1200" baseline="0" dirty="0" smtClean="0">
                <a:solidFill>
                  <a:schemeClr val="tx1"/>
                </a:solidFill>
                <a:latin typeface="+mn-lt"/>
                <a:ea typeface="+mn-ea"/>
                <a:cs typeface="+mn-cs"/>
              </a:rPr>
              <a:t>) i </a:t>
            </a:r>
            <a:r>
              <a:rPr lang="en-US" sz="1200" b="0" i="0" u="none" strike="noStrike" kern="1200" baseline="0" dirty="0" err="1" smtClean="0">
                <a:solidFill>
                  <a:schemeClr val="tx1"/>
                </a:solidFill>
                <a:latin typeface="+mn-lt"/>
                <a:ea typeface="+mn-ea"/>
                <a:cs typeface="+mn-cs"/>
              </a:rPr>
              <a:t>ljude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koji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rade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tim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tehnologijama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ciljem</a:t>
            </a:r>
            <a:r>
              <a:rPr lang="en-US" sz="1200" b="0" i="0" u="none" strike="noStrike" kern="1200" baseline="0" dirty="0" smtClean="0">
                <a:solidFill>
                  <a:schemeClr val="tx1"/>
                </a:solidFill>
                <a:latin typeface="+mn-lt"/>
                <a:ea typeface="+mn-ea"/>
                <a:cs typeface="+mn-cs"/>
              </a:rPr>
              <a:t> da se </a:t>
            </a:r>
            <a:r>
              <a:rPr lang="en-US" sz="1200" b="0" i="0" u="none" strike="noStrike" kern="1200" baseline="0" dirty="0" err="1" smtClean="0">
                <a:solidFill>
                  <a:schemeClr val="tx1"/>
                </a:solidFill>
                <a:latin typeface="+mn-lt"/>
                <a:ea typeface="+mn-ea"/>
                <a:cs typeface="+mn-cs"/>
              </a:rPr>
              <a:t>ukupna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efektivnost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sistema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poveća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zbog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efikasnije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manipulacije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informacijama</a:t>
            </a:r>
            <a:r>
              <a:rPr lang="en-US" sz="1200" b="0" i="0" u="none" strike="noStrike" kern="1200" baseline="0" dirty="0" smtClean="0">
                <a:solidFill>
                  <a:schemeClr val="tx1"/>
                </a:solidFill>
                <a:latin typeface="+mn-lt"/>
                <a:ea typeface="+mn-ea"/>
                <a:cs typeface="+mn-cs"/>
              </a:rPr>
              <a:t>. </a:t>
            </a:r>
            <a:endParaRPr lang="en-US" i="0" dirty="0"/>
          </a:p>
        </p:txBody>
      </p:sp>
      <p:sp>
        <p:nvSpPr>
          <p:cNvPr id="4" name="Slide Number Placeholder 3"/>
          <p:cNvSpPr>
            <a:spLocks noGrp="1"/>
          </p:cNvSpPr>
          <p:nvPr>
            <p:ph type="sldNum" sz="quarter" idx="10"/>
          </p:nvPr>
        </p:nvSpPr>
        <p:spPr/>
        <p:txBody>
          <a:bodyPr/>
          <a:lstStyle/>
          <a:p>
            <a:fld id="{4ADA6485-8B25-477D-A00A-EC12CE7E1146}" type="slidenum">
              <a:rPr lang="en-US" smtClean="0"/>
              <a:t>13</a:t>
            </a:fld>
            <a:endParaRPr lang="en-US"/>
          </a:p>
        </p:txBody>
      </p:sp>
    </p:spTree>
    <p:extLst>
      <p:ext uri="{BB962C8B-B14F-4D97-AF65-F5344CB8AC3E}">
        <p14:creationId xmlns:p14="http://schemas.microsoft.com/office/powerpoint/2010/main" val="5501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452">
              <a:lnSpc>
                <a:spcPct val="90000"/>
              </a:lnSpc>
              <a:spcBef>
                <a:spcPts val="1200"/>
              </a:spcBef>
              <a:buFont typeface="Wingdings" pitchFamily="2" charset="2"/>
              <a:buNone/>
            </a:pPr>
            <a:r>
              <a:rPr lang="vi-VN" sz="1200" dirty="0" smtClean="0">
                <a:solidFill>
                  <a:srgbClr val="0070C0"/>
                </a:solidFill>
                <a:cs typeface="Times New Roman"/>
              </a:rPr>
              <a:t>Skup</a:t>
            </a:r>
            <a:r>
              <a:rPr lang="vi-VN" sz="1200" spc="-95" dirty="0" smtClean="0">
                <a:solidFill>
                  <a:srgbClr val="0070C0"/>
                </a:solidFill>
                <a:cs typeface="Times New Roman"/>
              </a:rPr>
              <a:t> </a:t>
            </a:r>
            <a:r>
              <a:rPr lang="vi-VN" sz="1200" spc="10" dirty="0" smtClean="0">
                <a:solidFill>
                  <a:srgbClr val="0070C0"/>
                </a:solidFill>
                <a:cs typeface="Times New Roman"/>
              </a:rPr>
              <a:t>objekata</a:t>
            </a:r>
            <a:r>
              <a:rPr lang="vi-VN" sz="1200" spc="-100" dirty="0" smtClean="0">
                <a:solidFill>
                  <a:srgbClr val="0070C0"/>
                </a:solidFill>
                <a:cs typeface="Times New Roman"/>
              </a:rPr>
              <a:t> </a:t>
            </a:r>
            <a:r>
              <a:rPr lang="vi-VN" sz="1200" spc="-15" dirty="0" smtClean="0">
                <a:solidFill>
                  <a:srgbClr val="0070C0"/>
                </a:solidFill>
                <a:cs typeface="Times New Roman"/>
              </a:rPr>
              <a:t>koji</a:t>
            </a:r>
            <a:r>
              <a:rPr lang="vi-VN" sz="1200" spc="-95" dirty="0" smtClean="0">
                <a:solidFill>
                  <a:srgbClr val="0070C0"/>
                </a:solidFill>
                <a:cs typeface="Times New Roman"/>
              </a:rPr>
              <a:t> </a:t>
            </a:r>
            <a:r>
              <a:rPr lang="vi-VN" sz="1200" spc="10" dirty="0" smtClean="0">
                <a:solidFill>
                  <a:srgbClr val="0070C0"/>
                </a:solidFill>
                <a:cs typeface="Times New Roman"/>
              </a:rPr>
              <a:t>predstavlja</a:t>
            </a:r>
            <a:r>
              <a:rPr lang="vi-VN" sz="1200" spc="-95" dirty="0" smtClean="0">
                <a:solidFill>
                  <a:srgbClr val="0070C0"/>
                </a:solidFill>
                <a:cs typeface="Times New Roman"/>
              </a:rPr>
              <a:t> </a:t>
            </a:r>
            <a:r>
              <a:rPr lang="vi-VN" sz="1200" spc="35" dirty="0" smtClean="0">
                <a:solidFill>
                  <a:srgbClr val="0070C0"/>
                </a:solidFill>
                <a:cs typeface="Times New Roman"/>
              </a:rPr>
              <a:t>posmatrani</a:t>
            </a:r>
            <a:r>
              <a:rPr lang="vi-VN" sz="1200" spc="-95" dirty="0" smtClean="0">
                <a:solidFill>
                  <a:srgbClr val="0070C0"/>
                </a:solidFill>
                <a:cs typeface="Times New Roman"/>
              </a:rPr>
              <a:t> </a:t>
            </a:r>
            <a:r>
              <a:rPr lang="vi-VN" sz="1200" spc="15" dirty="0" smtClean="0">
                <a:solidFill>
                  <a:srgbClr val="0070C0"/>
                </a:solidFill>
                <a:cs typeface="Times New Roman"/>
              </a:rPr>
              <a:t>sistem</a:t>
            </a:r>
            <a:r>
              <a:rPr lang="vi-VN" sz="1200" spc="-95" dirty="0" smtClean="0">
                <a:solidFill>
                  <a:srgbClr val="0070C0"/>
                </a:solidFill>
                <a:cs typeface="Times New Roman"/>
              </a:rPr>
              <a:t> </a:t>
            </a:r>
            <a:r>
              <a:rPr lang="vi-VN" sz="1200" spc="-5" dirty="0" smtClean="0">
                <a:solidFill>
                  <a:srgbClr val="0070C0"/>
                </a:solidFill>
                <a:cs typeface="Times New Roman"/>
              </a:rPr>
              <a:t>de</a:t>
            </a:r>
            <a:r>
              <a:rPr lang="vi-VN" sz="1200" spc="-5" dirty="0" smtClean="0">
                <a:solidFill>
                  <a:srgbClr val="0070C0"/>
                </a:solidFill>
                <a:cs typeface="Georgia"/>
              </a:rPr>
              <a:t>ﬁ</a:t>
            </a:r>
            <a:r>
              <a:rPr lang="vi-VN" sz="1200" spc="15" dirty="0" smtClean="0">
                <a:solidFill>
                  <a:srgbClr val="0070C0"/>
                </a:solidFill>
                <a:cs typeface="Times New Roman"/>
              </a:rPr>
              <a:t>niše</a:t>
            </a:r>
            <a:r>
              <a:rPr lang="vi-VN" sz="1200" spc="-95" dirty="0" smtClean="0">
                <a:solidFill>
                  <a:srgbClr val="0070C0"/>
                </a:solidFill>
                <a:cs typeface="Times New Roman"/>
              </a:rPr>
              <a:t> </a:t>
            </a:r>
            <a:r>
              <a:rPr lang="vi-VN" sz="1200" spc="15" dirty="0" smtClean="0">
                <a:solidFill>
                  <a:srgbClr val="0070C0"/>
                </a:solidFill>
                <a:cs typeface="Times New Roman"/>
              </a:rPr>
              <a:t>granice</a:t>
            </a:r>
            <a:r>
              <a:rPr lang="vi-VN" sz="1200" spc="-95" dirty="0" smtClean="0">
                <a:solidFill>
                  <a:srgbClr val="0070C0"/>
                </a:solidFill>
                <a:cs typeface="Times New Roman"/>
              </a:rPr>
              <a:t> </a:t>
            </a:r>
            <a:r>
              <a:rPr lang="vi-VN" sz="1200" spc="10" dirty="0" smtClean="0">
                <a:solidFill>
                  <a:srgbClr val="0070C0"/>
                </a:solidFill>
                <a:cs typeface="Times New Roman"/>
              </a:rPr>
              <a:t>sistema. </a:t>
            </a:r>
            <a:r>
              <a:rPr lang="vi-VN" sz="1200" spc="-360" dirty="0" smtClean="0">
                <a:solidFill>
                  <a:srgbClr val="0070C0"/>
                </a:solidFill>
                <a:cs typeface="Times New Roman"/>
              </a:rPr>
              <a:t> </a:t>
            </a:r>
            <a:endParaRPr lang="sr-Latn-RS" sz="1200" spc="-360" dirty="0" smtClean="0">
              <a:solidFill>
                <a:srgbClr val="0070C0"/>
              </a:solidFill>
              <a:cs typeface="Times New Roman"/>
            </a:endParaRPr>
          </a:p>
          <a:p>
            <a:pPr marR="4452">
              <a:lnSpc>
                <a:spcPct val="90000"/>
              </a:lnSpc>
              <a:spcBef>
                <a:spcPts val="1200"/>
              </a:spcBef>
              <a:buFont typeface="Wingdings" pitchFamily="2" charset="2"/>
              <a:buNone/>
            </a:pPr>
            <a:r>
              <a:rPr lang="vi-VN" sz="1200" spc="-45" dirty="0" smtClean="0">
                <a:solidFill>
                  <a:srgbClr val="0070C0"/>
                </a:solidFill>
                <a:cs typeface="Times New Roman"/>
              </a:rPr>
              <a:t>Sve</a:t>
            </a:r>
            <a:r>
              <a:rPr lang="vi-VN" sz="1200" spc="-75" dirty="0" smtClean="0">
                <a:solidFill>
                  <a:srgbClr val="0070C0"/>
                </a:solidFill>
                <a:cs typeface="Times New Roman"/>
              </a:rPr>
              <a:t> </a:t>
            </a:r>
            <a:r>
              <a:rPr lang="vi-VN" sz="1200" spc="15" dirty="0" smtClean="0">
                <a:solidFill>
                  <a:srgbClr val="0070C0"/>
                </a:solidFill>
                <a:cs typeface="Times New Roman"/>
              </a:rPr>
              <a:t>izvan</a:t>
            </a:r>
            <a:r>
              <a:rPr lang="vi-VN" sz="1200" spc="-70" dirty="0" smtClean="0">
                <a:solidFill>
                  <a:srgbClr val="0070C0"/>
                </a:solidFill>
                <a:cs typeface="Times New Roman"/>
              </a:rPr>
              <a:t> </a:t>
            </a:r>
            <a:r>
              <a:rPr lang="vi-VN" sz="1200" spc="25" dirty="0" smtClean="0">
                <a:solidFill>
                  <a:srgbClr val="0070C0"/>
                </a:solidFill>
                <a:cs typeface="Times New Roman"/>
              </a:rPr>
              <a:t>granica</a:t>
            </a:r>
            <a:r>
              <a:rPr lang="vi-VN" sz="1200" spc="-70" dirty="0" smtClean="0">
                <a:solidFill>
                  <a:srgbClr val="0070C0"/>
                </a:solidFill>
                <a:cs typeface="Times New Roman"/>
              </a:rPr>
              <a:t> </a:t>
            </a:r>
            <a:r>
              <a:rPr lang="vi-VN" sz="1200" spc="20" dirty="0" smtClean="0">
                <a:solidFill>
                  <a:srgbClr val="0070C0"/>
                </a:solidFill>
                <a:cs typeface="Times New Roman"/>
              </a:rPr>
              <a:t>sistema</a:t>
            </a:r>
            <a:r>
              <a:rPr lang="vi-VN" sz="1200" spc="-70" dirty="0" smtClean="0">
                <a:solidFill>
                  <a:srgbClr val="0070C0"/>
                </a:solidFill>
                <a:cs typeface="Times New Roman"/>
              </a:rPr>
              <a:t> </a:t>
            </a:r>
            <a:r>
              <a:rPr lang="vi-VN" sz="1200" spc="5" dirty="0" smtClean="0">
                <a:solidFill>
                  <a:srgbClr val="0070C0"/>
                </a:solidFill>
                <a:cs typeface="Times New Roman"/>
              </a:rPr>
              <a:t>se</a:t>
            </a:r>
            <a:r>
              <a:rPr lang="vi-VN" sz="1200" spc="-70" dirty="0" smtClean="0">
                <a:solidFill>
                  <a:srgbClr val="0070C0"/>
                </a:solidFill>
                <a:cs typeface="Times New Roman"/>
              </a:rPr>
              <a:t> </a:t>
            </a:r>
            <a:r>
              <a:rPr lang="vi-VN" sz="1200" spc="10" dirty="0" smtClean="0">
                <a:solidFill>
                  <a:srgbClr val="0070C0"/>
                </a:solidFill>
                <a:cs typeface="Times New Roman"/>
              </a:rPr>
              <a:t>naziva</a:t>
            </a:r>
            <a:r>
              <a:rPr lang="vi-VN" sz="1200" spc="-70" dirty="0" smtClean="0">
                <a:solidFill>
                  <a:srgbClr val="0070C0"/>
                </a:solidFill>
                <a:cs typeface="Times New Roman"/>
              </a:rPr>
              <a:t> </a:t>
            </a:r>
            <a:r>
              <a:rPr lang="vi-VN" sz="1200" spc="15" dirty="0" smtClean="0">
                <a:solidFill>
                  <a:srgbClr val="0070C0"/>
                </a:solidFill>
                <a:cs typeface="Times New Roman"/>
              </a:rPr>
              <a:t>okolina</a:t>
            </a:r>
            <a:r>
              <a:rPr lang="vi-VN" sz="1200" spc="-70" dirty="0" smtClean="0">
                <a:solidFill>
                  <a:srgbClr val="0070C0"/>
                </a:solidFill>
                <a:cs typeface="Times New Roman"/>
              </a:rPr>
              <a:t> </a:t>
            </a:r>
            <a:r>
              <a:rPr lang="vi-VN" sz="1200" spc="-20" dirty="0" smtClean="0">
                <a:solidFill>
                  <a:srgbClr val="0070C0"/>
                </a:solidFill>
                <a:cs typeface="Times New Roman"/>
              </a:rPr>
              <a:t>ili</a:t>
            </a:r>
            <a:r>
              <a:rPr lang="vi-VN" sz="1200" spc="-70" dirty="0" smtClean="0">
                <a:solidFill>
                  <a:srgbClr val="0070C0"/>
                </a:solidFill>
                <a:cs typeface="Times New Roman"/>
              </a:rPr>
              <a:t> </a:t>
            </a:r>
            <a:r>
              <a:rPr lang="vi-VN" sz="1200" spc="25" dirty="0" smtClean="0">
                <a:solidFill>
                  <a:srgbClr val="0070C0"/>
                </a:solidFill>
                <a:cs typeface="Times New Roman"/>
              </a:rPr>
              <a:t>okruženje</a:t>
            </a:r>
            <a:r>
              <a:rPr lang="vi-VN" sz="1200" spc="-70" dirty="0" smtClean="0">
                <a:solidFill>
                  <a:srgbClr val="0070C0"/>
                </a:solidFill>
                <a:cs typeface="Times New Roman"/>
              </a:rPr>
              <a:t> </a:t>
            </a:r>
            <a:r>
              <a:rPr lang="vi-VN" sz="1200" spc="20" dirty="0" smtClean="0">
                <a:solidFill>
                  <a:srgbClr val="0070C0"/>
                </a:solidFill>
                <a:cs typeface="Times New Roman"/>
              </a:rPr>
              <a:t>sistema.</a:t>
            </a:r>
            <a:endParaRPr lang="sr-Latn-RS" sz="1200" spc="20" dirty="0" smtClean="0">
              <a:solidFill>
                <a:srgbClr val="0070C0"/>
              </a:solidFill>
              <a:cs typeface="Times New Roman"/>
            </a:endParaRPr>
          </a:p>
          <a:p>
            <a:pPr marR="4452">
              <a:lnSpc>
                <a:spcPct val="90000"/>
              </a:lnSpc>
              <a:spcBef>
                <a:spcPts val="1200"/>
              </a:spcBef>
              <a:buFont typeface="Wingdings" pitchFamily="2" charset="2"/>
              <a:buNone/>
            </a:pPr>
            <a:r>
              <a:rPr lang="pt-BR" sz="1200" dirty="0" smtClean="0">
                <a:solidFill>
                  <a:srgbClr val="0070C0"/>
                </a:solidFill>
                <a:cs typeface="Arial" pitchFamily="34" charset="0"/>
              </a:rPr>
              <a:t>Dejstvo okoline na sistem naziva se "ulaz", a dejstvo sistema na okolinu "izlaz" sistema. </a:t>
            </a:r>
          </a:p>
        </p:txBody>
      </p:sp>
      <p:sp>
        <p:nvSpPr>
          <p:cNvPr id="4" name="Slide Number Placeholder 3"/>
          <p:cNvSpPr>
            <a:spLocks noGrp="1"/>
          </p:cNvSpPr>
          <p:nvPr>
            <p:ph type="sldNum" sz="quarter" idx="10"/>
          </p:nvPr>
        </p:nvSpPr>
        <p:spPr/>
        <p:txBody>
          <a:bodyPr/>
          <a:lstStyle/>
          <a:p>
            <a:fld id="{4ADA6485-8B25-477D-A00A-EC12CE7E1146}" type="slidenum">
              <a:rPr lang="en-US" smtClean="0"/>
              <a:t>15</a:t>
            </a:fld>
            <a:endParaRPr lang="en-US"/>
          </a:p>
        </p:txBody>
      </p:sp>
    </p:spTree>
    <p:extLst>
      <p:ext uri="{BB962C8B-B14F-4D97-AF65-F5344CB8AC3E}">
        <p14:creationId xmlns:p14="http://schemas.microsoft.com/office/powerpoint/2010/main" val="273237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07950">
              <a:buFont typeface="Wingdings" pitchFamily="2" charset="2"/>
              <a:buNone/>
            </a:pPr>
            <a:r>
              <a:rPr lang="en-US" altLang="en-US" sz="2000" b="0" i="0" dirty="0" err="1" smtClean="0"/>
              <a:t>Objekat</a:t>
            </a:r>
            <a:r>
              <a:rPr lang="en-US" altLang="en-US" sz="2000" b="0" i="0" dirty="0" smtClean="0"/>
              <a:t> se </a:t>
            </a:r>
            <a:r>
              <a:rPr lang="sr-Latn-RS" altLang="en-US" sz="2000" b="0" i="0" dirty="0" smtClean="0"/>
              <a:t>defin</a:t>
            </a:r>
            <a:r>
              <a:rPr lang="en-US" altLang="en-US" sz="2000" b="0" i="0" dirty="0" err="1" smtClean="0"/>
              <a:t>iše</a:t>
            </a:r>
            <a:r>
              <a:rPr lang="en-US" altLang="en-US" sz="2000" b="0" i="0" dirty="0" smtClean="0"/>
              <a:t> </a:t>
            </a:r>
            <a:r>
              <a:rPr lang="en-US" altLang="en-US" sz="2000" b="0" i="0" dirty="0" err="1" smtClean="0"/>
              <a:t>kao</a:t>
            </a:r>
            <a:r>
              <a:rPr lang="en-US" altLang="en-US" sz="2000" b="0" i="0" dirty="0" smtClean="0"/>
              <a:t> </a:t>
            </a:r>
            <a:r>
              <a:rPr lang="en-US" altLang="en-US" sz="2000" b="0" i="0" dirty="0" err="1" smtClean="0"/>
              <a:t>skup</a:t>
            </a:r>
            <a:r>
              <a:rPr lang="en-US" altLang="en-US" sz="2000" b="0" i="0" dirty="0" smtClean="0"/>
              <a:t> </a:t>
            </a:r>
            <a:r>
              <a:rPr lang="en-US" altLang="en-US" sz="2000" b="0" i="0" dirty="0" err="1" smtClean="0"/>
              <a:t>atributa</a:t>
            </a:r>
            <a:r>
              <a:rPr lang="en-US" altLang="en-US" sz="2000" b="0" i="0" dirty="0" smtClean="0"/>
              <a:t> </a:t>
            </a:r>
            <a:r>
              <a:rPr lang="en-US" altLang="en-US" sz="2000" b="0" i="0" dirty="0" err="1" smtClean="0"/>
              <a:t>zajedno</a:t>
            </a:r>
            <a:r>
              <a:rPr lang="en-US" altLang="en-US" sz="2000" b="0" i="0" dirty="0" smtClean="0"/>
              <a:t> </a:t>
            </a:r>
            <a:r>
              <a:rPr lang="en-US" altLang="en-US" sz="2000" b="0" i="0" dirty="0" err="1" smtClean="0"/>
              <a:t>sa</a:t>
            </a:r>
            <a:r>
              <a:rPr lang="en-US" altLang="en-US" sz="2000" b="0" i="0" dirty="0" smtClean="0"/>
              <a:t> </a:t>
            </a:r>
            <a:r>
              <a:rPr lang="en-US" altLang="en-US" sz="2000" b="0" i="0" dirty="0" err="1" smtClean="0"/>
              <a:t>unapred</a:t>
            </a:r>
            <a:r>
              <a:rPr lang="en-US" altLang="en-US" sz="2000" b="0" i="0" dirty="0" smtClean="0"/>
              <a:t> </a:t>
            </a:r>
            <a:r>
              <a:rPr lang="en-US" altLang="en-US" sz="2000" b="0" i="0" dirty="0" err="1" smtClean="0"/>
              <a:t>definisanim</a:t>
            </a:r>
            <a:r>
              <a:rPr lang="en-US" altLang="en-US" sz="2000" b="0" i="0" dirty="0" smtClean="0"/>
              <a:t> </a:t>
            </a:r>
            <a:r>
              <a:rPr lang="en-US" altLang="en-US" sz="2000" b="0" i="0" dirty="0" err="1" smtClean="0"/>
              <a:t>ponašanjem</a:t>
            </a:r>
            <a:r>
              <a:rPr lang="sr-Latn-RS" altLang="en-US" sz="2000" b="0" i="0" dirty="0" smtClean="0"/>
              <a:t> tj. </a:t>
            </a:r>
            <a:r>
              <a:rPr lang="en-US" altLang="en-US" sz="2000" b="0" i="0" dirty="0" err="1" smtClean="0"/>
              <a:t>skup</a:t>
            </a:r>
            <a:r>
              <a:rPr lang="sr-Latn-RS" altLang="en-US" sz="2000" b="0" i="0" dirty="0" smtClean="0"/>
              <a:t>om</a:t>
            </a:r>
            <a:r>
              <a:rPr lang="en-US" altLang="en-US" sz="2000" b="0" i="0" dirty="0" smtClean="0"/>
              <a:t> </a:t>
            </a:r>
            <a:r>
              <a:rPr lang="en-US" altLang="en-US" sz="2000" b="0" i="0" dirty="0" err="1" smtClean="0"/>
              <a:t>reakcija</a:t>
            </a:r>
            <a:r>
              <a:rPr lang="en-US" altLang="en-US" sz="2000" b="0" i="0" dirty="0" smtClean="0"/>
              <a:t> </a:t>
            </a:r>
            <a:r>
              <a:rPr lang="en-US" altLang="en-US" sz="2000" b="0" i="0" dirty="0" err="1" smtClean="0"/>
              <a:t>koje</a:t>
            </a:r>
            <a:r>
              <a:rPr lang="en-US" altLang="en-US" sz="2000" b="0" i="0" dirty="0" smtClean="0"/>
              <a:t> </a:t>
            </a:r>
            <a:r>
              <a:rPr lang="en-US" altLang="en-US" sz="2000" b="0" i="0" dirty="0" err="1" smtClean="0"/>
              <a:t>ima</a:t>
            </a:r>
            <a:r>
              <a:rPr lang="en-US" altLang="en-US" sz="2000" b="0" i="0" dirty="0" smtClean="0"/>
              <a:t> </a:t>
            </a:r>
            <a:r>
              <a:rPr lang="en-US" altLang="en-US" sz="2000" b="0" i="0" dirty="0" err="1" smtClean="0"/>
              <a:t>objekat</a:t>
            </a:r>
            <a:r>
              <a:rPr lang="en-US" altLang="en-US" sz="2000" b="0" i="0" dirty="0" smtClean="0"/>
              <a:t> pod </a:t>
            </a:r>
            <a:r>
              <a:rPr lang="en-US" altLang="en-US" sz="2000" b="0" i="0" dirty="0" err="1" smtClean="0"/>
              <a:t>dejstvom</a:t>
            </a:r>
            <a:r>
              <a:rPr lang="en-US" altLang="en-US" sz="2000" b="0" i="0" dirty="0" smtClean="0"/>
              <a:t> </a:t>
            </a:r>
            <a:r>
              <a:rPr lang="en-US" altLang="en-US" sz="2000" b="0" i="0" dirty="0" err="1" smtClean="0"/>
              <a:t>pobude</a:t>
            </a:r>
            <a:r>
              <a:rPr lang="en-US" altLang="en-US" sz="2000" b="0" i="0" dirty="0" smtClean="0"/>
              <a:t> </a:t>
            </a:r>
            <a:r>
              <a:rPr lang="en-US" altLang="en-US" sz="2000" b="0" i="0" dirty="0" err="1" smtClean="0"/>
              <a:t>iz</a:t>
            </a:r>
            <a:r>
              <a:rPr lang="en-US" altLang="en-US" sz="2000" b="0" i="0" dirty="0" smtClean="0"/>
              <a:t> </a:t>
            </a:r>
            <a:r>
              <a:rPr lang="en-US" altLang="en-US" sz="2000" b="0" i="0" dirty="0" err="1" smtClean="0"/>
              <a:t>njegove</a:t>
            </a:r>
            <a:r>
              <a:rPr lang="en-US" altLang="en-US" sz="2000" b="0" i="0" dirty="0" smtClean="0"/>
              <a:t> </a:t>
            </a:r>
            <a:r>
              <a:rPr lang="en-US" altLang="en-US" sz="2000" b="0" i="0" dirty="0" err="1" smtClean="0"/>
              <a:t>okoline</a:t>
            </a:r>
            <a:r>
              <a:rPr lang="en-US" altLang="en-US" sz="2000" b="0" i="0" dirty="0" smtClean="0"/>
              <a:t>. </a:t>
            </a:r>
            <a:endParaRPr lang="sr-Latn-RS" altLang="en-US" sz="2000" b="0" i="0" dirty="0" smtClean="0"/>
          </a:p>
          <a:p>
            <a:pPr marL="0" lvl="0" indent="-107950">
              <a:buFont typeface="Wingdings" pitchFamily="2" charset="2"/>
              <a:buNone/>
            </a:pPr>
            <a:r>
              <a:rPr lang="en-US" altLang="en-US" sz="2000" b="0" i="0" dirty="0" err="1" smtClean="0"/>
              <a:t>Proces</a:t>
            </a:r>
            <a:r>
              <a:rPr lang="en-US" altLang="en-US" sz="2000" b="0" i="0" dirty="0" smtClean="0"/>
              <a:t> </a:t>
            </a:r>
            <a:r>
              <a:rPr lang="en-US" altLang="en-US" sz="2000" b="0" i="0" dirty="0" err="1" smtClean="0"/>
              <a:t>definišemo</a:t>
            </a:r>
            <a:r>
              <a:rPr lang="en-US" altLang="en-US" sz="2000" b="0" i="0" dirty="0" smtClean="0"/>
              <a:t> </a:t>
            </a:r>
            <a:r>
              <a:rPr lang="en-US" altLang="en-US" sz="2000" b="0" i="0" dirty="0" err="1" smtClean="0"/>
              <a:t>kao</a:t>
            </a:r>
            <a:r>
              <a:rPr lang="en-US" altLang="en-US" sz="2000" b="0" i="0" dirty="0" smtClean="0"/>
              <a:t> </a:t>
            </a:r>
            <a:r>
              <a:rPr lang="en-US" altLang="en-US" sz="2000" b="0" i="0" dirty="0" err="1" smtClean="0"/>
              <a:t>objekat</a:t>
            </a:r>
            <a:r>
              <a:rPr lang="en-US" altLang="en-US" sz="2000" b="0" i="0" dirty="0" smtClean="0"/>
              <a:t> </a:t>
            </a:r>
            <a:r>
              <a:rPr lang="en-US" altLang="en-US" sz="2000" b="0" i="0" dirty="0" err="1" smtClean="0"/>
              <a:t>koji</a:t>
            </a:r>
            <a:r>
              <a:rPr lang="en-US" altLang="en-US" sz="2000" b="0" i="0" dirty="0" smtClean="0"/>
              <a:t> </a:t>
            </a:r>
            <a:r>
              <a:rPr lang="en-US" altLang="en-US" sz="2000" b="0" i="0" dirty="0" err="1" smtClean="0"/>
              <a:t>ima</a:t>
            </a:r>
            <a:r>
              <a:rPr lang="en-US" altLang="en-US" sz="2000" b="0" i="0" dirty="0" smtClean="0"/>
              <a:t> </a:t>
            </a:r>
            <a:r>
              <a:rPr lang="en-US" altLang="en-US" sz="2000" b="0" i="0" dirty="0" err="1" smtClean="0"/>
              <a:t>vremenski</a:t>
            </a:r>
            <a:r>
              <a:rPr lang="en-US" altLang="en-US" sz="2000" b="0" i="0" dirty="0" smtClean="0"/>
              <a:t> </a:t>
            </a:r>
            <a:r>
              <a:rPr lang="en-US" altLang="en-US" sz="2000" b="0" i="0" dirty="0" err="1" smtClean="0"/>
              <a:t>zavisno</a:t>
            </a:r>
            <a:r>
              <a:rPr lang="en-US" altLang="en-US" sz="2000" b="0" i="0" dirty="0" smtClean="0"/>
              <a:t> </a:t>
            </a:r>
            <a:r>
              <a:rPr lang="en-US" altLang="en-US" sz="2000" b="0" i="0" dirty="0" err="1" smtClean="0"/>
              <a:t>ponašanje</a:t>
            </a:r>
            <a:r>
              <a:rPr lang="en-US" altLang="en-US" sz="2000" b="0" i="0" dirty="0" smtClean="0"/>
              <a:t>, </a:t>
            </a:r>
            <a:r>
              <a:rPr lang="en-US" altLang="en-US" sz="2000" b="0" i="0" dirty="0" err="1" smtClean="0"/>
              <a:t>tj</a:t>
            </a:r>
            <a:r>
              <a:rPr lang="en-US" altLang="en-US" sz="2000" b="0" i="0" dirty="0" smtClean="0"/>
              <a:t>. </a:t>
            </a:r>
            <a:r>
              <a:rPr lang="en-US" altLang="en-US" sz="2000" b="0" i="0" dirty="0" err="1" smtClean="0"/>
              <a:t>koji</a:t>
            </a:r>
            <a:r>
              <a:rPr lang="en-US" altLang="en-US" sz="2000" b="0" i="0" dirty="0" smtClean="0"/>
              <a:t> </a:t>
            </a:r>
            <a:r>
              <a:rPr lang="en-US" altLang="en-US" sz="2000" b="0" i="0" dirty="0" err="1" smtClean="0"/>
              <a:t>može</a:t>
            </a:r>
            <a:r>
              <a:rPr lang="en-US" altLang="en-US" sz="2000" b="0" i="0" dirty="0" smtClean="0"/>
              <a:t> </a:t>
            </a:r>
            <a:r>
              <a:rPr lang="en-US" altLang="en-US" sz="2000" b="0" i="0" dirty="0" err="1" smtClean="0"/>
              <a:t>izazivati</a:t>
            </a:r>
            <a:r>
              <a:rPr lang="en-US" altLang="en-US" sz="2000" b="0" i="0" dirty="0" smtClean="0"/>
              <a:t> </a:t>
            </a:r>
            <a:r>
              <a:rPr lang="en-US" altLang="en-US" sz="2000" b="0" i="0" dirty="0" err="1" smtClean="0"/>
              <a:t>akciju</a:t>
            </a:r>
            <a:r>
              <a:rPr lang="en-US" altLang="en-US" sz="2000" b="0" i="0" dirty="0" smtClean="0"/>
              <a:t>. </a:t>
            </a:r>
          </a:p>
          <a:p>
            <a:pPr marL="0" lvl="0" indent="-107950">
              <a:buFont typeface="Wingdings" pitchFamily="2" charset="2"/>
              <a:buNone/>
            </a:pPr>
            <a:r>
              <a:rPr lang="en-US" altLang="en-US" sz="2000" b="0" i="0" dirty="0" err="1" smtClean="0"/>
              <a:t>Akcija</a:t>
            </a:r>
            <a:r>
              <a:rPr lang="en-US" altLang="en-US" sz="2000" b="0" i="0" dirty="0" smtClean="0"/>
              <a:t> je </a:t>
            </a:r>
            <a:r>
              <a:rPr lang="en-US" altLang="en-US" sz="2000" b="0" i="0" dirty="0" err="1" smtClean="0"/>
              <a:t>interakcija</a:t>
            </a:r>
            <a:r>
              <a:rPr lang="en-US" altLang="en-US" sz="2000" b="0" i="0" dirty="0" smtClean="0"/>
              <a:t> </a:t>
            </a:r>
            <a:r>
              <a:rPr lang="en-US" altLang="en-US" sz="2000" b="0" i="0" dirty="0" err="1" smtClean="0"/>
              <a:t>između</a:t>
            </a:r>
            <a:r>
              <a:rPr lang="en-US" altLang="en-US" sz="2000" b="0" i="0" dirty="0" smtClean="0"/>
              <a:t> </a:t>
            </a:r>
            <a:r>
              <a:rPr lang="en-US" altLang="en-US" sz="2000" b="0" i="0" dirty="0" err="1" smtClean="0"/>
              <a:t>dva</a:t>
            </a:r>
            <a:r>
              <a:rPr lang="en-US" altLang="en-US" sz="2000" b="0" i="0" dirty="0" smtClean="0"/>
              <a:t> </a:t>
            </a:r>
            <a:r>
              <a:rPr lang="en-US" altLang="en-US" sz="2000" b="0" i="0" dirty="0" err="1" smtClean="0"/>
              <a:t>objekata</a:t>
            </a:r>
            <a:r>
              <a:rPr lang="sr-Latn-RS" altLang="en-US" sz="2000" b="0" i="0" dirty="0" smtClean="0"/>
              <a:t>.</a:t>
            </a:r>
            <a:endParaRPr lang="en-US" altLang="en-US" sz="2000" b="0" i="0" dirty="0" smtClean="0"/>
          </a:p>
          <a:p>
            <a:endParaRPr lang="en-US" dirty="0"/>
          </a:p>
        </p:txBody>
      </p:sp>
      <p:sp>
        <p:nvSpPr>
          <p:cNvPr id="4" name="Slide Number Placeholder 3"/>
          <p:cNvSpPr>
            <a:spLocks noGrp="1"/>
          </p:cNvSpPr>
          <p:nvPr>
            <p:ph type="sldNum" sz="quarter" idx="10"/>
          </p:nvPr>
        </p:nvSpPr>
        <p:spPr/>
        <p:txBody>
          <a:bodyPr/>
          <a:lstStyle/>
          <a:p>
            <a:fld id="{5F4FA11C-2DE1-418D-8A5C-835FA907C165}" type="slidenum">
              <a:rPr lang="en-US" smtClean="0"/>
              <a:t>17</a:t>
            </a:fld>
            <a:endParaRPr lang="en-US"/>
          </a:p>
        </p:txBody>
      </p:sp>
    </p:spTree>
    <p:extLst>
      <p:ext uri="{BB962C8B-B14F-4D97-AF65-F5344CB8AC3E}">
        <p14:creationId xmlns:p14="http://schemas.microsoft.com/office/powerpoint/2010/main" val="41065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pc="-4" dirty="0" smtClean="0">
                <a:latin typeface="Arial" pitchFamily="34" charset="0"/>
                <a:cs typeface="Arial" pitchFamily="34" charset="0"/>
              </a:rPr>
              <a:t>M</a:t>
            </a:r>
            <a:r>
              <a:rPr lang="vi-VN" sz="1200" spc="-4" dirty="0" smtClean="0">
                <a:latin typeface="Arial" pitchFamily="34" charset="0"/>
                <a:cs typeface="Arial" pitchFamily="34" charset="0"/>
              </a:rPr>
              <a:t>aterijalni </a:t>
            </a:r>
            <a:r>
              <a:rPr lang="vi-VN" sz="1200" dirty="0" smtClean="0">
                <a:latin typeface="Arial" pitchFamily="34" charset="0"/>
                <a:cs typeface="Arial" pitchFamily="34" charset="0"/>
              </a:rPr>
              <a:t>i </a:t>
            </a:r>
            <a:r>
              <a:rPr lang="vi-VN" sz="1200" spc="-4" dirty="0" smtClean="0">
                <a:latin typeface="Arial" pitchFamily="34" charset="0"/>
                <a:cs typeface="Arial" pitchFamily="34" charset="0"/>
              </a:rPr>
              <a:t>energetski oblik kojima </a:t>
            </a:r>
            <a:r>
              <a:rPr lang="vi-VN" sz="1200" dirty="0" smtClean="0">
                <a:latin typeface="Arial" pitchFamily="34" charset="0"/>
                <a:cs typeface="Arial" pitchFamily="34" charset="0"/>
              </a:rPr>
              <a:t>je </a:t>
            </a:r>
            <a:r>
              <a:rPr lang="vi-VN" sz="1200" spc="-4" dirty="0" smtClean="0">
                <a:latin typeface="Arial" pitchFamily="34" charset="0"/>
                <a:cs typeface="Arial" pitchFamily="34" charset="0"/>
              </a:rPr>
              <a:t>interpretirana </a:t>
            </a:r>
            <a:r>
              <a:rPr lang="vi-VN" sz="1200" dirty="0" smtClean="0">
                <a:latin typeface="Arial" pitchFamily="34" charset="0"/>
                <a:cs typeface="Arial" pitchFamily="34" charset="0"/>
              </a:rPr>
              <a:t>ta </a:t>
            </a:r>
            <a:r>
              <a:rPr lang="vi-VN" sz="1200" spc="-4" dirty="0" smtClean="0">
                <a:latin typeface="Arial" pitchFamily="34" charset="0"/>
                <a:cs typeface="Arial" pitchFamily="34" charset="0"/>
              </a:rPr>
              <a:t>informacija imaju sporednu</a:t>
            </a:r>
            <a:r>
              <a:rPr lang="vi-VN" sz="1200" spc="53" dirty="0" smtClean="0">
                <a:latin typeface="Arial" pitchFamily="34" charset="0"/>
                <a:cs typeface="Arial" pitchFamily="34" charset="0"/>
              </a:rPr>
              <a:t> </a:t>
            </a:r>
            <a:r>
              <a:rPr lang="vi-VN" sz="1200" spc="-4" dirty="0" smtClean="0">
                <a:latin typeface="Arial" pitchFamily="34" charset="0"/>
                <a:cs typeface="Arial" pitchFamily="34" charset="0"/>
              </a:rPr>
              <a:t>važnost.</a:t>
            </a:r>
            <a:endParaRPr lang="en-US" sz="1200" dirty="0" smtClean="0">
              <a:solidFill>
                <a:prstClr val="black"/>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ADA6485-8B25-477D-A00A-EC12CE7E1146}" type="slidenum">
              <a:rPr lang="en-US" smtClean="0"/>
              <a:t>18</a:t>
            </a:fld>
            <a:endParaRPr lang="en-US"/>
          </a:p>
        </p:txBody>
      </p:sp>
    </p:spTree>
    <p:extLst>
      <p:ext uri="{BB962C8B-B14F-4D97-AF65-F5344CB8AC3E}">
        <p14:creationId xmlns:p14="http://schemas.microsoft.com/office/powerpoint/2010/main" val="113648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01356" rtl="0" eaLnBrk="1" fontAlgn="auto" latinLnBrk="0" hangingPunct="1">
              <a:lnSpc>
                <a:spcPct val="100000"/>
              </a:lnSpc>
              <a:spcBef>
                <a:spcPts val="0"/>
              </a:spcBef>
              <a:spcAft>
                <a:spcPts val="0"/>
              </a:spcAft>
              <a:buClrTx/>
              <a:buSzTx/>
              <a:buFontTx/>
              <a:buNone/>
              <a:tabLst/>
              <a:defRPr/>
            </a:pPr>
            <a:r>
              <a:rPr lang="vi-VN" sz="1200" spc="-4" dirty="0" smtClean="0">
                <a:solidFill>
                  <a:prstClr val="black"/>
                </a:solidFill>
                <a:latin typeface="Arial" pitchFamily="34" charset="0"/>
                <a:cs typeface="Arial" pitchFamily="34" charset="0"/>
              </a:rPr>
              <a:t>Elementi sistema predstavljaju delove sistema </a:t>
            </a:r>
            <a:r>
              <a:rPr lang="vi-VN" sz="1200" dirty="0" smtClean="0">
                <a:solidFill>
                  <a:prstClr val="black"/>
                </a:solidFill>
                <a:latin typeface="Arial" pitchFamily="34" charset="0"/>
                <a:cs typeface="Arial" pitchFamily="34" charset="0"/>
              </a:rPr>
              <a:t>sa </a:t>
            </a:r>
            <a:r>
              <a:rPr lang="vi-VN" sz="1200" spc="-26" dirty="0" smtClean="0">
                <a:solidFill>
                  <a:prstClr val="black"/>
                </a:solidFill>
                <a:latin typeface="Arial" pitchFamily="34" charset="0"/>
                <a:cs typeface="Arial" pitchFamily="34" charset="0"/>
              </a:rPr>
              <a:t>određenim </a:t>
            </a:r>
            <a:r>
              <a:rPr lang="vi-VN" sz="1200" spc="-4" dirty="0" smtClean="0">
                <a:solidFill>
                  <a:prstClr val="black"/>
                </a:solidFill>
                <a:latin typeface="Arial" pitchFamily="34" charset="0"/>
                <a:cs typeface="Arial" pitchFamily="34" charset="0"/>
              </a:rPr>
              <a:t>osobinama </a:t>
            </a:r>
            <a:r>
              <a:rPr lang="vi-VN" sz="1200" dirty="0" smtClean="0">
                <a:solidFill>
                  <a:prstClr val="black"/>
                </a:solidFill>
                <a:latin typeface="Arial" pitchFamily="34" charset="0"/>
                <a:cs typeface="Arial" pitchFamily="34" charset="0"/>
              </a:rPr>
              <a:t>i </a:t>
            </a:r>
            <a:r>
              <a:rPr lang="vi-VN" sz="1200" spc="-4" dirty="0" smtClean="0">
                <a:solidFill>
                  <a:prstClr val="black"/>
                </a:solidFill>
                <a:latin typeface="Arial" pitchFamily="34" charset="0"/>
                <a:cs typeface="Arial" pitchFamily="34" charset="0"/>
              </a:rPr>
              <a:t>funkcijama. </a:t>
            </a:r>
            <a:r>
              <a:rPr lang="vi-VN" spc="-4" dirty="0" smtClean="0">
                <a:solidFill>
                  <a:prstClr val="black"/>
                </a:solidFill>
                <a:latin typeface="Times New Roman"/>
                <a:cs typeface="Times New Roman"/>
              </a:rPr>
              <a:t>Neki </a:t>
            </a:r>
            <a:r>
              <a:rPr lang="vi-VN" dirty="0">
                <a:solidFill>
                  <a:prstClr val="black"/>
                </a:solidFill>
                <a:latin typeface="Times New Roman"/>
                <a:cs typeface="Times New Roman"/>
              </a:rPr>
              <a:t>elementi </a:t>
            </a:r>
            <a:r>
              <a:rPr lang="vi-VN" spc="-4" dirty="0">
                <a:solidFill>
                  <a:prstClr val="black"/>
                </a:solidFill>
                <a:latin typeface="Times New Roman"/>
                <a:cs typeface="Times New Roman"/>
              </a:rPr>
              <a:t>mogu </a:t>
            </a:r>
            <a:r>
              <a:rPr lang="vi-VN" dirty="0">
                <a:solidFill>
                  <a:prstClr val="black"/>
                </a:solidFill>
                <a:latin typeface="Times New Roman"/>
                <a:cs typeface="Times New Roman"/>
              </a:rPr>
              <a:t>biti </a:t>
            </a:r>
            <a:r>
              <a:rPr lang="vi-VN" spc="-4" dirty="0">
                <a:solidFill>
                  <a:prstClr val="black"/>
                </a:solidFill>
                <a:latin typeface="Times New Roman"/>
                <a:cs typeface="Times New Roman"/>
              </a:rPr>
              <a:t>relativno kompleksni </a:t>
            </a:r>
            <a:r>
              <a:rPr lang="vi-VN" dirty="0">
                <a:solidFill>
                  <a:prstClr val="black"/>
                </a:solidFill>
                <a:latin typeface="Times New Roman"/>
                <a:cs typeface="Times New Roman"/>
              </a:rPr>
              <a:t>odnosno </a:t>
            </a:r>
            <a:r>
              <a:rPr lang="vi-VN" spc="-4" dirty="0">
                <a:solidFill>
                  <a:prstClr val="black"/>
                </a:solidFill>
                <a:latin typeface="Times New Roman"/>
                <a:cs typeface="Times New Roman"/>
              </a:rPr>
              <a:t>mogu predstavljati skup </a:t>
            </a:r>
            <a:r>
              <a:rPr lang="vi-VN" spc="-26" dirty="0">
                <a:solidFill>
                  <a:prstClr val="black"/>
                </a:solidFill>
                <a:latin typeface="Times New Roman"/>
                <a:cs typeface="Times New Roman"/>
              </a:rPr>
              <a:t>međusobno  </a:t>
            </a:r>
            <a:r>
              <a:rPr lang="vi-VN" spc="-4" dirty="0">
                <a:solidFill>
                  <a:prstClr val="black"/>
                </a:solidFill>
                <a:latin typeface="Times New Roman"/>
                <a:cs typeface="Times New Roman"/>
              </a:rPr>
              <a:t>povezanih elemenata. Takvi složeni elementi predstavljaju podsisteme </a:t>
            </a:r>
            <a:r>
              <a:rPr lang="vi-VN" spc="-26" dirty="0">
                <a:solidFill>
                  <a:prstClr val="black"/>
                </a:solidFill>
                <a:latin typeface="Times New Roman"/>
                <a:cs typeface="Times New Roman"/>
              </a:rPr>
              <a:t>određenog</a:t>
            </a:r>
            <a:r>
              <a:rPr lang="vi-VN" spc="57" dirty="0">
                <a:solidFill>
                  <a:prstClr val="black"/>
                </a:solidFill>
                <a:latin typeface="Times New Roman"/>
                <a:cs typeface="Times New Roman"/>
              </a:rPr>
              <a:t> </a:t>
            </a:r>
            <a:r>
              <a:rPr lang="vi-VN" spc="-4" dirty="0">
                <a:solidFill>
                  <a:prstClr val="black"/>
                </a:solidFill>
                <a:latin typeface="Times New Roman"/>
                <a:cs typeface="Times New Roman"/>
              </a:rPr>
              <a:t>sistema.</a:t>
            </a:r>
            <a:endParaRPr lang="vi-VN" dirty="0">
              <a:solidFill>
                <a:prstClr val="black"/>
              </a:solidFill>
              <a:latin typeface="Times New Roman"/>
              <a:cs typeface="Times New Roman"/>
            </a:endParaRPr>
          </a:p>
        </p:txBody>
      </p:sp>
      <p:sp>
        <p:nvSpPr>
          <p:cNvPr id="4" name="Slide Number Placeholder 3"/>
          <p:cNvSpPr>
            <a:spLocks noGrp="1"/>
          </p:cNvSpPr>
          <p:nvPr>
            <p:ph type="sldNum" sz="quarter" idx="10"/>
          </p:nvPr>
        </p:nvSpPr>
        <p:spPr/>
        <p:txBody>
          <a:bodyPr/>
          <a:lstStyle/>
          <a:p>
            <a:fld id="{5F4FA11C-2DE1-418D-8A5C-835FA907C165}" type="slidenum">
              <a:rPr lang="en-US" smtClean="0"/>
              <a:t>19</a:t>
            </a:fld>
            <a:endParaRPr lang="en-US"/>
          </a:p>
        </p:txBody>
      </p:sp>
    </p:spTree>
    <p:extLst>
      <p:ext uri="{BB962C8B-B14F-4D97-AF65-F5344CB8AC3E}">
        <p14:creationId xmlns:p14="http://schemas.microsoft.com/office/powerpoint/2010/main" val="395076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15690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98929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641983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4077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5E91-D7E6-47FD-B56E-DFD7ED9D5058}"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906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5E91-D7E6-47FD-B56E-DFD7ED9D5058}"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02716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5E91-D7E6-47FD-B56E-DFD7ED9D5058}" type="datetimeFigureOut">
              <a:rPr lang="en-US" smtClean="0"/>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51983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5E91-D7E6-47FD-B56E-DFD7ED9D5058}" type="datetimeFigureOut">
              <a:rPr lang="en-US" smtClean="0"/>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85341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5E91-D7E6-47FD-B56E-DFD7ED9D5058}" type="datetimeFigureOut">
              <a:rPr lang="en-US" smtClean="0"/>
              <a:t>10/15/2022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7129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6716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72862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5E91-D7E6-47FD-B56E-DFD7ED9D5058}" type="datetimeFigureOut">
              <a:rPr lang="en-US" smtClean="0"/>
              <a:t>10/15/2022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C2A9D-B1EA-4680-84B8-CF3316DF8074}" type="slidenum">
              <a:rPr lang="en-US" smtClean="0"/>
              <a:t>‹#›</a:t>
            </a:fld>
            <a:endParaRPr lang="en-US"/>
          </a:p>
        </p:txBody>
      </p:sp>
    </p:spTree>
    <p:extLst>
      <p:ext uri="{BB962C8B-B14F-4D97-AF65-F5344CB8AC3E}">
        <p14:creationId xmlns:p14="http://schemas.microsoft.com/office/powerpoint/2010/main" val="384010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violeta.dimic2015@gmail.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git-scm.com/" TargetMode="Externa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ProfesorDimic/PIS_2022_2023.git"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uru99.com/install-java.html"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www.oracle.com/java/technologies/javase/javase-jdk8-download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oracle.com/java/technologies/javase/javase-jdk8-downloads.html"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eclipse.org/downloads/packages/release/2019-06/r"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eclipse.org/papyrus/download.html" TargetMode="External"/><Relationship Id="rId2" Type="http://schemas.openxmlformats.org/officeDocument/2006/relationships/hyperlink" Target="http://jucmnav.softwareengineering.ca/jucmnav/updatesite/" TargetMode="External"/><Relationship Id="rId1" Type="http://schemas.openxmlformats.org/officeDocument/2006/relationships/slideLayout" Target="../slideLayouts/slideLayout1.xml"/><Relationship Id="rId4" Type="http://schemas.openxmlformats.org/officeDocument/2006/relationships/hyperlink" Target="https://www.youtube.com/watch?v=gmf8CswqKcs"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jucmnav.softwareengineering.ca/ucm/bin/view/ProjetSEG/JUCMNavTutorials#UCM_Analysis_with_Scenarios"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download.eclipse.org/releases/2019-06"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268760"/>
            <a:ext cx="7772400" cy="1800200"/>
          </a:xfrm>
          <a:effectLst/>
        </p:spPr>
        <p:txBody>
          <a:bodyPr>
            <a:normAutofit/>
          </a:bodyPr>
          <a:lstStyle/>
          <a:p>
            <a:pPr algn="l">
              <a:lnSpc>
                <a:spcPct val="90000"/>
              </a:lnSpc>
            </a:pPr>
            <a:r>
              <a:rPr lang="en-US" dirty="0" err="1" smtClean="0">
                <a:ln w="10541" cmpd="sng">
                  <a:solidFill>
                    <a:schemeClr val="accent1">
                      <a:shade val="88000"/>
                      <a:satMod val="110000"/>
                    </a:schemeClr>
                  </a:solidFill>
                  <a:prstDash val="solid"/>
                </a:ln>
                <a:solidFill>
                  <a:srgbClr val="002060"/>
                </a:solidFill>
                <a:latin typeface="Cambria" pitchFamily="18" charset="0"/>
                <a:ea typeface="Cambria" pitchFamily="18" charset="0"/>
              </a:rPr>
              <a:t>Projektovanje</a:t>
            </a:r>
            <a:r>
              <a:rPr lang="en-US" dirty="0" smtClean="0">
                <a:ln w="10541" cmpd="sng">
                  <a:solidFill>
                    <a:schemeClr val="accent1">
                      <a:shade val="88000"/>
                      <a:satMod val="110000"/>
                    </a:schemeClr>
                  </a:solidFill>
                  <a:prstDash val="solid"/>
                </a:ln>
                <a:solidFill>
                  <a:srgbClr val="002060"/>
                </a:solidFill>
                <a:latin typeface="Cambria" pitchFamily="18" charset="0"/>
                <a:ea typeface="Cambria" pitchFamily="18" charset="0"/>
              </a:rPr>
              <a:t> </a:t>
            </a:r>
            <a:r>
              <a:rPr lang="en-US"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informacionih</a:t>
            </a:r>
            <a:r>
              <a:rPr lang="en-US" dirty="0">
                <a:ln w="10541" cmpd="sng">
                  <a:solidFill>
                    <a:schemeClr val="accent1">
                      <a:shade val="88000"/>
                      <a:satMod val="110000"/>
                    </a:schemeClr>
                  </a:solidFill>
                  <a:prstDash val="solid"/>
                </a:ln>
                <a:solidFill>
                  <a:srgbClr val="002060"/>
                </a:solidFill>
                <a:latin typeface="Cambria" pitchFamily="18" charset="0"/>
                <a:ea typeface="Cambria" pitchFamily="18" charset="0"/>
              </a:rPr>
              <a:t> </a:t>
            </a:r>
            <a:r>
              <a:rPr lang="en-US"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sistema</a:t>
            </a:r>
            <a:endParaRPr lang="en-US" dirty="0">
              <a:ln w="10541" cmpd="sng">
                <a:solidFill>
                  <a:schemeClr val="accent1">
                    <a:shade val="88000"/>
                    <a:satMod val="110000"/>
                  </a:schemeClr>
                </a:solidFill>
                <a:prstDash val="solid"/>
              </a:ln>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3212976"/>
            <a:ext cx="7120880" cy="1800200"/>
          </a:xfrm>
        </p:spPr>
        <p:txBody>
          <a:bodyPr>
            <a:normAutofit/>
          </a:bodyPr>
          <a:lstStyle/>
          <a:p>
            <a:pPr algn="l">
              <a:lnSpc>
                <a:spcPct val="90000"/>
              </a:lnSpc>
              <a:spcBef>
                <a:spcPts val="600"/>
              </a:spcBef>
            </a:pP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Nastavnik</a:t>
            </a:r>
            <a:r>
              <a:rPr lang="en-US" sz="2400" dirty="0" smtClean="0">
                <a:ln w="10541" cmpd="sng">
                  <a:solidFill>
                    <a:schemeClr val="accent1">
                      <a:shade val="88000"/>
                      <a:satMod val="110000"/>
                    </a:schemeClr>
                  </a:solidFill>
                  <a:prstDash val="solid"/>
                </a:ln>
                <a:solidFill>
                  <a:srgbClr val="002060"/>
                </a:solidFill>
                <a:latin typeface="Cambria" pitchFamily="18" charset="0"/>
                <a:ea typeface="Cambria" pitchFamily="18" charset="0"/>
              </a:rPr>
              <a:t>: doc. </a:t>
            </a:r>
            <a:r>
              <a:rPr lang="sr-Latn-R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d</a:t>
            </a:r>
            <a:r>
              <a:rPr lang="en-US" sz="2400" dirty="0" smtClean="0">
                <a:ln w="10541" cmpd="sng">
                  <a:solidFill>
                    <a:schemeClr val="accent1">
                      <a:shade val="88000"/>
                      <a:satMod val="110000"/>
                    </a:schemeClr>
                  </a:solidFill>
                  <a:prstDash val="solid"/>
                </a:ln>
                <a:solidFill>
                  <a:srgbClr val="002060"/>
                </a:solidFill>
                <a:latin typeface="Cambria" pitchFamily="18" charset="0"/>
                <a:ea typeface="Cambria" pitchFamily="18" charset="0"/>
              </a:rPr>
              <a:t>r </a:t>
            </a: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Violeta</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a:t>
            </a: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Dimi</a:t>
            </a:r>
            <a:r>
              <a:rPr lang="sr-Latn-R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ć</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a:r>
            <a:b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b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Status </a:t>
            </a: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predmeta</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IZ</a:t>
            </a:r>
            <a:b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b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Broj</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ESPB: 8</a:t>
            </a:r>
            <a:b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b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Uslov</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a:t>
            </a:r>
            <a:r>
              <a:rPr lang="en-US" sz="2400" dirty="0" err="1">
                <a:ln w="10541" cmpd="sng">
                  <a:solidFill>
                    <a:schemeClr val="accent1">
                      <a:shade val="88000"/>
                      <a:satMod val="110000"/>
                    </a:schemeClr>
                  </a:solidFill>
                  <a:prstDash val="solid"/>
                </a:ln>
                <a:solidFill>
                  <a:srgbClr val="002060"/>
                </a:solidFill>
                <a:latin typeface="Cambria" pitchFamily="18" charset="0"/>
                <a:ea typeface="Cambria" pitchFamily="18" charset="0"/>
              </a:rPr>
              <a:t>Baze</a:t>
            </a:r>
            <a:r>
              <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rPr>
              <a:t> </a:t>
            </a:r>
            <a:r>
              <a:rPr lang="en-US" sz="2400" dirty="0" err="1" smtClean="0">
                <a:ln w="10541" cmpd="sng">
                  <a:solidFill>
                    <a:schemeClr val="accent1">
                      <a:shade val="88000"/>
                      <a:satMod val="110000"/>
                    </a:schemeClr>
                  </a:solidFill>
                  <a:prstDash val="solid"/>
                </a:ln>
                <a:solidFill>
                  <a:srgbClr val="002060"/>
                </a:solidFill>
                <a:latin typeface="Cambria" pitchFamily="18" charset="0"/>
                <a:ea typeface="Cambria" pitchFamily="18" charset="0"/>
              </a:rPr>
              <a:t>podataka</a:t>
            </a:r>
            <a:endParaRPr lang="en-US" sz="2400" dirty="0">
              <a:ln w="10541" cmpd="sng">
                <a:solidFill>
                  <a:schemeClr val="accent1">
                    <a:shade val="88000"/>
                    <a:satMod val="110000"/>
                  </a:schemeClr>
                </a:solidFill>
                <a:prstDash val="solid"/>
              </a:ln>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383791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2132856"/>
            <a:ext cx="7632848" cy="3600400"/>
          </a:xfrm>
        </p:spPr>
        <p:txBody>
          <a:bodyPr>
            <a:noAutofit/>
          </a:bodyPr>
          <a:lstStyle/>
          <a:p>
            <a:pPr marL="0" marR="728253" indent="0">
              <a:lnSpc>
                <a:spcPct val="90000"/>
              </a:lnSpc>
              <a:spcBef>
                <a:spcPts val="1800"/>
              </a:spcBef>
              <a:buClr>
                <a:srgbClr val="CC6500"/>
              </a:buClr>
              <a:buSzPct val="80357"/>
              <a:buNone/>
              <a:tabLst>
                <a:tab pos="311233" algn="l"/>
                <a:tab pos="311790" algn="l"/>
              </a:tabLst>
            </a:pPr>
            <a:r>
              <a:rPr lang="en-US" sz="2400" spc="-4" dirty="0" err="1">
                <a:solidFill>
                  <a:srgbClr val="20497D"/>
                </a:solidFill>
                <a:latin typeface="Cambria" pitchFamily="18" charset="0"/>
                <a:ea typeface="Cambria" pitchFamily="18" charset="0"/>
                <a:cs typeface="Arial"/>
              </a:rPr>
              <a:t>Suština</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sistemskog</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pristupa</a:t>
            </a:r>
            <a:r>
              <a:rPr lang="en-US" sz="2400" spc="-4" dirty="0">
                <a:solidFill>
                  <a:srgbClr val="20497D"/>
                </a:solidFill>
                <a:latin typeface="Cambria" pitchFamily="18" charset="0"/>
                <a:ea typeface="Cambria" pitchFamily="18" charset="0"/>
                <a:cs typeface="Arial"/>
              </a:rPr>
              <a:t> je u  </a:t>
            </a:r>
            <a:r>
              <a:rPr lang="en-US" sz="2400" spc="-4" dirty="0" err="1">
                <a:solidFill>
                  <a:srgbClr val="20497D"/>
                </a:solidFill>
                <a:latin typeface="Cambria" pitchFamily="18" charset="0"/>
                <a:ea typeface="Cambria" pitchFamily="18" charset="0"/>
                <a:cs typeface="Arial"/>
              </a:rPr>
              <a:t>neprekidnom</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sagledavanju</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problema</a:t>
            </a:r>
            <a:r>
              <a:rPr lang="en-US" sz="2400" spc="-4" dirty="0">
                <a:solidFill>
                  <a:srgbClr val="20497D"/>
                </a:solidFill>
                <a:latin typeface="Cambria" pitchFamily="18" charset="0"/>
                <a:ea typeface="Cambria" pitchFamily="18" charset="0"/>
                <a:cs typeface="Arial"/>
              </a:rPr>
              <a:t> i  </a:t>
            </a:r>
            <a:r>
              <a:rPr lang="en-US" sz="2400" spc="-4" dirty="0" err="1">
                <a:solidFill>
                  <a:srgbClr val="20497D"/>
                </a:solidFill>
                <a:latin typeface="Cambria" pitchFamily="18" charset="0"/>
                <a:ea typeface="Cambria" pitchFamily="18" charset="0"/>
                <a:cs typeface="Arial"/>
              </a:rPr>
              <a:t>njegovih</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komponenata</a:t>
            </a:r>
            <a:r>
              <a:rPr lang="en-US" sz="2400" spc="-4" dirty="0">
                <a:solidFill>
                  <a:srgbClr val="20497D"/>
                </a:solidFill>
                <a:latin typeface="Cambria" pitchFamily="18" charset="0"/>
                <a:ea typeface="Cambria" pitchFamily="18" charset="0"/>
                <a:cs typeface="Arial"/>
              </a:rPr>
              <a:t>, u </a:t>
            </a:r>
            <a:r>
              <a:rPr lang="en-US" sz="2400" spc="-4" dirty="0" err="1">
                <a:solidFill>
                  <a:srgbClr val="20497D"/>
                </a:solidFill>
                <a:latin typeface="Cambria" pitchFamily="18" charset="0"/>
                <a:ea typeface="Cambria" pitchFamily="18" charset="0"/>
                <a:cs typeface="Arial"/>
              </a:rPr>
              <a:t>njihovoj</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povezanosti</a:t>
            </a:r>
            <a:r>
              <a:rPr lang="en-US" sz="2400" spc="-4" dirty="0">
                <a:solidFill>
                  <a:srgbClr val="20497D"/>
                </a:solidFill>
                <a:latin typeface="Cambria" pitchFamily="18" charset="0"/>
                <a:ea typeface="Cambria" pitchFamily="18" charset="0"/>
                <a:cs typeface="Arial"/>
              </a:rPr>
              <a:t> i</a:t>
            </a:r>
            <a:r>
              <a:rPr lang="en-US" sz="2400" spc="-13"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celovitosti</a:t>
            </a:r>
            <a:r>
              <a:rPr lang="en-US" sz="2400" spc="-4" dirty="0">
                <a:solidFill>
                  <a:srgbClr val="20497D"/>
                </a:solidFill>
                <a:latin typeface="Cambria" pitchFamily="18" charset="0"/>
                <a:ea typeface="Cambria" pitchFamily="18" charset="0"/>
                <a:cs typeface="Arial"/>
              </a:rPr>
              <a:t>.</a:t>
            </a:r>
            <a:endParaRPr lang="en-US" sz="2400" dirty="0">
              <a:solidFill>
                <a:srgbClr val="20497D"/>
              </a:solidFill>
              <a:latin typeface="Cambria" pitchFamily="18" charset="0"/>
              <a:ea typeface="Cambria" pitchFamily="18" charset="0"/>
              <a:cs typeface="Arial"/>
            </a:endParaRPr>
          </a:p>
          <a:p>
            <a:pPr marL="0" marR="4454" indent="0">
              <a:lnSpc>
                <a:spcPct val="90000"/>
              </a:lnSpc>
              <a:spcBef>
                <a:spcPts val="1800"/>
              </a:spcBef>
              <a:buClr>
                <a:srgbClr val="CC6500"/>
              </a:buClr>
              <a:buSzPct val="80357"/>
              <a:buNone/>
              <a:tabLst>
                <a:tab pos="311233" algn="l"/>
                <a:tab pos="311790" algn="l"/>
              </a:tabLst>
            </a:pPr>
            <a:r>
              <a:rPr lang="sr-Latn-RS" sz="2400" spc="-4" dirty="0" smtClean="0">
                <a:solidFill>
                  <a:srgbClr val="20497D"/>
                </a:solidFill>
                <a:latin typeface="Cambria" pitchFamily="18" charset="0"/>
                <a:ea typeface="Cambria" pitchFamily="18" charset="0"/>
                <a:cs typeface="Arial"/>
              </a:rPr>
              <a:t>Sistemski pristup se </a:t>
            </a:r>
            <a:r>
              <a:rPr lang="en-US" sz="2400" spc="-4" dirty="0" err="1" smtClean="0">
                <a:solidFill>
                  <a:srgbClr val="20497D"/>
                </a:solidFill>
                <a:latin typeface="Cambria" pitchFamily="18" charset="0"/>
                <a:ea typeface="Cambria" pitchFamily="18" charset="0"/>
                <a:cs typeface="Arial"/>
              </a:rPr>
              <a:t>razlikuje</a:t>
            </a:r>
            <a:r>
              <a:rPr lang="en-US" sz="2400" spc="-4" dirty="0" smtClean="0">
                <a:solidFill>
                  <a:srgbClr val="20497D"/>
                </a:solidFill>
                <a:latin typeface="Cambria" pitchFamily="18" charset="0"/>
                <a:ea typeface="Cambria" pitchFamily="18" charset="0"/>
                <a:cs typeface="Arial"/>
              </a:rPr>
              <a:t> od </a:t>
            </a:r>
            <a:r>
              <a:rPr lang="en-US" sz="2400" spc="-4" dirty="0" err="1" smtClean="0">
                <a:solidFill>
                  <a:srgbClr val="20497D"/>
                </a:solidFill>
                <a:latin typeface="Cambria" pitchFamily="18" charset="0"/>
                <a:ea typeface="Cambria" pitchFamily="18" charset="0"/>
                <a:cs typeface="Arial"/>
              </a:rPr>
              <a:t>klasičnog</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pristupa</a:t>
            </a:r>
            <a:r>
              <a:rPr lang="sr-Latn-RS" sz="2400" spc="-4" dirty="0">
                <a:solidFill>
                  <a:srgbClr val="20497D"/>
                </a:solidFill>
                <a:latin typeface="Cambria" pitchFamily="18" charset="0"/>
                <a:ea typeface="Cambria" pitchFamily="18" charset="0"/>
                <a:cs typeface="Arial"/>
              </a:rPr>
              <a:t> </a:t>
            </a:r>
            <a:r>
              <a:rPr lang="sr-Latn-RS" sz="2400" spc="-4" dirty="0" smtClean="0">
                <a:solidFill>
                  <a:srgbClr val="20497D"/>
                </a:solidFill>
                <a:latin typeface="Cambria" pitchFamily="18" charset="0"/>
                <a:ea typeface="Cambria" pitchFamily="18" charset="0"/>
                <a:cs typeface="Arial"/>
              </a:rPr>
              <a:t>koji je </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usmeren</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na</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oblikovanje</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komponenata</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odnosno</a:t>
            </a:r>
            <a:r>
              <a:rPr lang="en-US" sz="2400" spc="-4" dirty="0" smtClean="0">
                <a:solidFill>
                  <a:srgbClr val="20497D"/>
                </a:solidFill>
                <a:latin typeface="Cambria" pitchFamily="18" charset="0"/>
                <a:ea typeface="Cambria" pitchFamily="18" charset="0"/>
                <a:cs typeface="Arial"/>
              </a:rPr>
              <a:t> </a:t>
            </a:r>
            <a:r>
              <a:rPr lang="en-US" sz="2400" spc="-4" dirty="0" err="1" smtClean="0">
                <a:solidFill>
                  <a:srgbClr val="20497D"/>
                </a:solidFill>
                <a:latin typeface="Cambria" pitchFamily="18" charset="0"/>
                <a:ea typeface="Cambria" pitchFamily="18" charset="0"/>
                <a:cs typeface="Arial"/>
              </a:rPr>
              <a:t>podsistema</a:t>
            </a:r>
            <a:r>
              <a:rPr lang="en-US" sz="2400" spc="-4" dirty="0" smtClean="0">
                <a:solidFill>
                  <a:srgbClr val="20497D"/>
                </a:solidFill>
                <a:latin typeface="Cambria" pitchFamily="18" charset="0"/>
                <a:ea typeface="Cambria" pitchFamily="18" charset="0"/>
                <a:cs typeface="Arial"/>
              </a:rPr>
              <a:t>.</a:t>
            </a:r>
            <a:endParaRPr lang="en-US" sz="2400" dirty="0" smtClean="0">
              <a:solidFill>
                <a:srgbClr val="20497D"/>
              </a:solidFill>
              <a:latin typeface="Cambria" pitchFamily="18" charset="0"/>
              <a:ea typeface="Cambria" pitchFamily="18" charset="0"/>
              <a:cs typeface="Arial"/>
            </a:endParaRPr>
          </a:p>
          <a:p>
            <a:pPr marL="0" indent="0">
              <a:lnSpc>
                <a:spcPct val="90000"/>
              </a:lnSpc>
              <a:spcBef>
                <a:spcPts val="1800"/>
              </a:spcBef>
              <a:buNone/>
            </a:pPr>
            <a:r>
              <a:rPr lang="sr-Latn-RS" sz="2400" spc="-9" dirty="0" smtClean="0">
                <a:solidFill>
                  <a:srgbClr val="20497D"/>
                </a:solidFill>
                <a:latin typeface="Cambria" pitchFamily="18" charset="0"/>
                <a:ea typeface="Cambria" pitchFamily="18" charset="0"/>
                <a:cs typeface="Arial"/>
              </a:rPr>
              <a:t>Sistemskim pristupom su definisani</a:t>
            </a:r>
            <a:r>
              <a:rPr lang="en-US" sz="2400" spc="-4" dirty="0" smtClean="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opšti</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postupci</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kao</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skup</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uputstava</a:t>
            </a:r>
            <a:r>
              <a:rPr lang="en-US" sz="2400" spc="-4" dirty="0">
                <a:solidFill>
                  <a:srgbClr val="20497D"/>
                </a:solidFill>
                <a:latin typeface="Cambria" pitchFamily="18" charset="0"/>
                <a:ea typeface="Cambria" pitchFamily="18" charset="0"/>
                <a:cs typeface="Arial"/>
              </a:rPr>
              <a:t> i </a:t>
            </a:r>
            <a:r>
              <a:rPr lang="en-US" sz="2400" spc="-4" dirty="0" err="1">
                <a:solidFill>
                  <a:srgbClr val="20497D"/>
                </a:solidFill>
                <a:latin typeface="Cambria" pitchFamily="18" charset="0"/>
                <a:ea typeface="Cambria" pitchFamily="18" charset="0"/>
                <a:cs typeface="Arial"/>
              </a:rPr>
              <a:t>smernica</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za</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izgradnju</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informacionog</a:t>
            </a:r>
            <a:r>
              <a:rPr lang="en-US" sz="2400" spc="-4" dirty="0">
                <a:solidFill>
                  <a:srgbClr val="20497D"/>
                </a:solidFill>
                <a:latin typeface="Cambria" pitchFamily="18" charset="0"/>
                <a:ea typeface="Cambria" pitchFamily="18" charset="0"/>
                <a:cs typeface="Arial"/>
              </a:rPr>
              <a:t> </a:t>
            </a:r>
            <a:r>
              <a:rPr lang="en-US" sz="2400" spc="-4" dirty="0" err="1">
                <a:solidFill>
                  <a:srgbClr val="20497D"/>
                </a:solidFill>
                <a:latin typeface="Cambria" pitchFamily="18" charset="0"/>
                <a:ea typeface="Cambria" pitchFamily="18" charset="0"/>
                <a:cs typeface="Arial"/>
              </a:rPr>
              <a:t>sistema</a:t>
            </a:r>
            <a:r>
              <a:rPr lang="en-US" sz="2400" spc="-4" dirty="0" smtClean="0">
                <a:solidFill>
                  <a:srgbClr val="20497D"/>
                </a:solidFill>
                <a:latin typeface="Cambria" pitchFamily="18" charset="0"/>
                <a:ea typeface="Cambria" pitchFamily="18" charset="0"/>
                <a:cs typeface="Arial"/>
              </a:rPr>
              <a:t>.</a:t>
            </a:r>
            <a:endParaRPr lang="en-US" sz="2400" spc="-4" dirty="0">
              <a:solidFill>
                <a:srgbClr val="20497D"/>
              </a:solidFill>
              <a:latin typeface="Cambria" pitchFamily="18" charset="0"/>
              <a:ea typeface="Cambria" pitchFamily="18" charset="0"/>
              <a:cs typeface="Arial"/>
            </a:endParaRPr>
          </a:p>
        </p:txBody>
      </p:sp>
      <p:sp>
        <p:nvSpPr>
          <p:cNvPr id="6" name="Rectangle 5"/>
          <p:cNvSpPr/>
          <p:nvPr/>
        </p:nvSpPr>
        <p:spPr>
          <a:xfrm>
            <a:off x="1043608" y="1052736"/>
            <a:ext cx="4109138" cy="707886"/>
          </a:xfrm>
          <a:prstGeom prst="rect">
            <a:avLst/>
          </a:prstGeom>
        </p:spPr>
        <p:txBody>
          <a:bodyPr wrap="none">
            <a:spAutoFit/>
          </a:bodyPr>
          <a:lstStyle/>
          <a:p>
            <a:pPr lvl="0">
              <a:spcBef>
                <a:spcPct val="20000"/>
              </a:spcBef>
            </a:pPr>
            <a:r>
              <a:rPr lang="en-US" sz="4000" dirty="0" err="1">
                <a:solidFill>
                  <a:srgbClr val="1F497D"/>
                </a:solidFill>
                <a:latin typeface="Cambria" pitchFamily="18" charset="0"/>
                <a:ea typeface="Cambria" pitchFamily="18" charset="0"/>
                <a:cs typeface="Arial" pitchFamily="34" charset="0"/>
              </a:rPr>
              <a:t>Sistemski</a:t>
            </a:r>
            <a:r>
              <a:rPr lang="en-US" sz="4000" dirty="0">
                <a:solidFill>
                  <a:srgbClr val="1F497D"/>
                </a:solidFill>
                <a:latin typeface="Cambria" pitchFamily="18" charset="0"/>
                <a:ea typeface="Cambria" pitchFamily="18" charset="0"/>
                <a:cs typeface="Arial" pitchFamily="34" charset="0"/>
              </a:rPr>
              <a:t> </a:t>
            </a:r>
            <a:r>
              <a:rPr lang="en-US" sz="4000" dirty="0" err="1">
                <a:solidFill>
                  <a:srgbClr val="1F497D"/>
                </a:solidFill>
                <a:latin typeface="Cambria" pitchFamily="18" charset="0"/>
                <a:ea typeface="Cambria" pitchFamily="18" charset="0"/>
                <a:cs typeface="Arial" pitchFamily="34" charset="0"/>
              </a:rPr>
              <a:t>pristup</a:t>
            </a:r>
            <a:r>
              <a:rPr lang="en-US" sz="4000" dirty="0">
                <a:solidFill>
                  <a:srgbClr val="1F497D"/>
                </a:solidFill>
                <a:latin typeface="Cambria" pitchFamily="18" charset="0"/>
                <a:ea typeface="Cambria" pitchFamily="18" charset="0"/>
                <a:cs typeface="Arial" pitchFamily="34" charset="0"/>
              </a:rPr>
              <a:t> </a:t>
            </a:r>
            <a:endParaRPr lang="sr-Latn-RS" sz="4000"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247204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96" y="3212976"/>
            <a:ext cx="5579067" cy="311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txBox="1">
            <a:spLocks noGrp="1"/>
          </p:cNvSpPr>
          <p:nvPr>
            <p:ph type="title"/>
          </p:nvPr>
        </p:nvSpPr>
        <p:spPr>
          <a:xfrm>
            <a:off x="2118407" y="974050"/>
            <a:ext cx="4994189" cy="646331"/>
          </a:xfrm>
          <a:prstGeom prst="rect">
            <a:avLst/>
          </a:prstGeom>
          <a:noFill/>
        </p:spPr>
        <p:txBody>
          <a:bodyPr wrap="none" rtlCol="0">
            <a:spAutoFit/>
          </a:bodyPr>
          <a:lstStyle/>
          <a:p>
            <a:r>
              <a:rPr lang="en-US" sz="3600" dirty="0" err="1">
                <a:solidFill>
                  <a:srgbClr val="002060"/>
                </a:solidFill>
                <a:latin typeface="Cambria" pitchFamily="18" charset="0"/>
                <a:ea typeface="Cambria" pitchFamily="18" charset="0"/>
                <a:cs typeface="Arial" pitchFamily="34" charset="0"/>
              </a:rPr>
              <a:t>Koraci</a:t>
            </a:r>
            <a:r>
              <a:rPr lang="en-US" sz="3600" dirty="0">
                <a:solidFill>
                  <a:srgbClr val="002060"/>
                </a:solidFill>
                <a:latin typeface="Cambria" pitchFamily="18" charset="0"/>
                <a:ea typeface="Cambria" pitchFamily="18" charset="0"/>
                <a:cs typeface="Arial" pitchFamily="34" charset="0"/>
              </a:rPr>
              <a:t> </a:t>
            </a:r>
            <a:r>
              <a:rPr lang="en-US" sz="3600" dirty="0" err="1">
                <a:solidFill>
                  <a:srgbClr val="002060"/>
                </a:solidFill>
                <a:latin typeface="Cambria" pitchFamily="18" charset="0"/>
                <a:ea typeface="Cambria" pitchFamily="18" charset="0"/>
                <a:cs typeface="Arial" pitchFamily="34" charset="0"/>
              </a:rPr>
              <a:t>sistemske</a:t>
            </a:r>
            <a:r>
              <a:rPr lang="en-US" sz="3600" dirty="0">
                <a:solidFill>
                  <a:srgbClr val="002060"/>
                </a:solidFill>
                <a:latin typeface="Cambria" pitchFamily="18" charset="0"/>
                <a:ea typeface="Cambria" pitchFamily="18" charset="0"/>
                <a:cs typeface="Arial" pitchFamily="34" charset="0"/>
              </a:rPr>
              <a:t> </a:t>
            </a:r>
            <a:r>
              <a:rPr lang="en-US" sz="3600" dirty="0" err="1">
                <a:solidFill>
                  <a:srgbClr val="002060"/>
                </a:solidFill>
                <a:latin typeface="Cambria" pitchFamily="18" charset="0"/>
                <a:ea typeface="Cambria" pitchFamily="18" charset="0"/>
                <a:cs typeface="Arial" pitchFamily="34" charset="0"/>
              </a:rPr>
              <a:t>anali</a:t>
            </a:r>
            <a:r>
              <a:rPr lang="sr-Latn-RS" sz="3600" dirty="0">
                <a:solidFill>
                  <a:srgbClr val="002060"/>
                </a:solidFill>
                <a:latin typeface="Cambria" pitchFamily="18" charset="0"/>
                <a:ea typeface="Cambria" pitchFamily="18" charset="0"/>
                <a:cs typeface="Arial" pitchFamily="34" charset="0"/>
              </a:rPr>
              <a:t>z</a:t>
            </a:r>
            <a:r>
              <a:rPr lang="en-US" sz="3600" dirty="0" smtClean="0">
                <a:solidFill>
                  <a:srgbClr val="002060"/>
                </a:solidFill>
                <a:latin typeface="Cambria" pitchFamily="18" charset="0"/>
                <a:ea typeface="Cambria" pitchFamily="18" charset="0"/>
                <a:cs typeface="Arial" pitchFamily="34" charset="0"/>
              </a:rPr>
              <a:t>e</a:t>
            </a:r>
            <a:endParaRPr lang="en-US" sz="3600" dirty="0">
              <a:solidFill>
                <a:srgbClr val="002060"/>
              </a:solidFill>
              <a:latin typeface="Cambria" pitchFamily="18" charset="0"/>
              <a:ea typeface="Cambria" pitchFamily="18" charset="0"/>
              <a:cs typeface="Arial" pitchFamily="34" charset="0"/>
            </a:endParaRPr>
          </a:p>
        </p:txBody>
      </p:sp>
      <p:sp>
        <p:nvSpPr>
          <p:cNvPr id="2" name="Rectangle 1"/>
          <p:cNvSpPr/>
          <p:nvPr/>
        </p:nvSpPr>
        <p:spPr>
          <a:xfrm>
            <a:off x="1187624" y="1724615"/>
            <a:ext cx="7740352" cy="1200329"/>
          </a:xfrm>
          <a:prstGeom prst="rect">
            <a:avLst/>
          </a:prstGeom>
        </p:spPr>
        <p:txBody>
          <a:bodyPr wrap="square">
            <a:spAutoFit/>
          </a:bodyPr>
          <a:lstStyle/>
          <a:p>
            <a:pPr>
              <a:spcBef>
                <a:spcPts val="1800"/>
              </a:spcBef>
            </a:pPr>
            <a:r>
              <a:rPr lang="vi-VN" sz="2400" spc="20" dirty="0">
                <a:solidFill>
                  <a:srgbClr val="002060"/>
                </a:solidFill>
                <a:latin typeface="Calibri" pitchFamily="34" charset="0"/>
                <a:cs typeface="Calibri" pitchFamily="34" charset="0"/>
              </a:rPr>
              <a:t>Sistemska analiza </a:t>
            </a:r>
            <a:r>
              <a:rPr lang="vi-VN" sz="2400" dirty="0">
                <a:solidFill>
                  <a:srgbClr val="002060"/>
                </a:solidFill>
                <a:latin typeface="Calibri" pitchFamily="34" charset="0"/>
                <a:cs typeface="Calibri" pitchFamily="34" charset="0"/>
              </a:rPr>
              <a:t>je </a:t>
            </a:r>
            <a:r>
              <a:rPr lang="vi-VN" sz="2400" spc="45" dirty="0">
                <a:solidFill>
                  <a:srgbClr val="002060"/>
                </a:solidFill>
                <a:latin typeface="Calibri" pitchFamily="34" charset="0"/>
                <a:cs typeface="Calibri" pitchFamily="34" charset="0"/>
              </a:rPr>
              <a:t>metodološki </a:t>
            </a:r>
            <a:r>
              <a:rPr lang="vi-VN" sz="2400" spc="25" dirty="0" smtClean="0">
                <a:solidFill>
                  <a:srgbClr val="002060"/>
                </a:solidFill>
                <a:latin typeface="Calibri" pitchFamily="34" charset="0"/>
                <a:cs typeface="Calibri" pitchFamily="34" charset="0"/>
              </a:rPr>
              <a:t>postupak</a:t>
            </a:r>
            <a:r>
              <a:rPr lang="sr-Latn-RS" sz="2400" spc="25" dirty="0" smtClean="0">
                <a:solidFill>
                  <a:srgbClr val="002060"/>
                </a:solidFill>
                <a:latin typeface="Calibri" pitchFamily="34" charset="0"/>
                <a:cs typeface="Calibri" pitchFamily="34" charset="0"/>
              </a:rPr>
              <a:t> </a:t>
            </a:r>
            <a:r>
              <a:rPr lang="vi-VN" sz="2400" spc="35" dirty="0" smtClean="0">
                <a:solidFill>
                  <a:srgbClr val="002060"/>
                </a:solidFill>
                <a:latin typeface="Calibri" pitchFamily="34" charset="0"/>
                <a:cs typeface="Calibri" pitchFamily="34" charset="0"/>
              </a:rPr>
              <a:t>dekompozicije </a:t>
            </a:r>
            <a:r>
              <a:rPr lang="vi-VN" sz="2400" spc="35" dirty="0">
                <a:solidFill>
                  <a:srgbClr val="002060"/>
                </a:solidFill>
                <a:latin typeface="Calibri" pitchFamily="34" charset="0"/>
                <a:cs typeface="Calibri" pitchFamily="34" charset="0"/>
              </a:rPr>
              <a:t>nekog </a:t>
            </a:r>
            <a:r>
              <a:rPr lang="vi-VN" sz="2400" spc="-360" dirty="0">
                <a:solidFill>
                  <a:srgbClr val="002060"/>
                </a:solidFill>
                <a:latin typeface="Calibri" pitchFamily="34" charset="0"/>
                <a:cs typeface="Calibri" pitchFamily="34" charset="0"/>
              </a:rPr>
              <a:t> </a:t>
            </a:r>
            <a:r>
              <a:rPr lang="vi-VN" sz="2400" spc="35" dirty="0">
                <a:solidFill>
                  <a:srgbClr val="002060"/>
                </a:solidFill>
                <a:latin typeface="Calibri" pitchFamily="34" charset="0"/>
                <a:cs typeface="Calibri" pitchFamily="34" charset="0"/>
              </a:rPr>
              <a:t>sistema </a:t>
            </a:r>
            <a:r>
              <a:rPr lang="vi-VN" sz="2400" spc="20" dirty="0">
                <a:solidFill>
                  <a:srgbClr val="002060"/>
                </a:solidFill>
                <a:latin typeface="Calibri" pitchFamily="34" charset="0"/>
                <a:cs typeface="Calibri" pitchFamily="34" charset="0"/>
              </a:rPr>
              <a:t>na </a:t>
            </a:r>
            <a:r>
              <a:rPr lang="vi-VN" sz="2400" spc="50" dirty="0" smtClean="0">
                <a:solidFill>
                  <a:srgbClr val="002060"/>
                </a:solidFill>
                <a:latin typeface="Calibri" pitchFamily="34" charset="0"/>
                <a:cs typeface="Calibri" pitchFamily="34" charset="0"/>
              </a:rPr>
              <a:t>podsisteme</a:t>
            </a:r>
            <a:r>
              <a:rPr lang="sr-Latn-RS" sz="2400" spc="50" dirty="0" smtClean="0">
                <a:solidFill>
                  <a:srgbClr val="002060"/>
                </a:solidFill>
                <a:latin typeface="Calibri" pitchFamily="34" charset="0"/>
                <a:cs typeface="Calibri" pitchFamily="34" charset="0"/>
              </a:rPr>
              <a:t> </a:t>
            </a:r>
            <a:r>
              <a:rPr lang="vi-VN" sz="2400" spc="40" dirty="0" smtClean="0">
                <a:solidFill>
                  <a:srgbClr val="002060"/>
                </a:solidFill>
                <a:latin typeface="Calibri" pitchFamily="34" charset="0"/>
                <a:cs typeface="Calibri" pitchFamily="34" charset="0"/>
              </a:rPr>
              <a:t>(komponente</a:t>
            </a:r>
            <a:r>
              <a:rPr lang="vi-VN" sz="2400" spc="40" dirty="0">
                <a:solidFill>
                  <a:srgbClr val="002060"/>
                </a:solidFill>
                <a:latin typeface="Calibri" pitchFamily="34" charset="0"/>
                <a:cs typeface="Calibri" pitchFamily="34" charset="0"/>
              </a:rPr>
              <a:t>) </a:t>
            </a:r>
            <a:r>
              <a:rPr lang="vi-VN" sz="2400" spc="20" dirty="0">
                <a:solidFill>
                  <a:srgbClr val="002060"/>
                </a:solidFill>
                <a:latin typeface="Calibri" pitchFamily="34" charset="0"/>
                <a:cs typeface="Calibri" pitchFamily="34" charset="0"/>
              </a:rPr>
              <a:t>sa </a:t>
            </a:r>
            <a:r>
              <a:rPr lang="vi-VN" sz="2400" spc="30" dirty="0">
                <a:solidFill>
                  <a:srgbClr val="002060"/>
                </a:solidFill>
                <a:latin typeface="Calibri" pitchFamily="34" charset="0"/>
                <a:cs typeface="Calibri" pitchFamily="34" charset="0"/>
              </a:rPr>
              <a:t>ciljem </a:t>
            </a:r>
            <a:r>
              <a:rPr lang="vi-VN" sz="2400" spc="15" dirty="0">
                <a:solidFill>
                  <a:srgbClr val="002060"/>
                </a:solidFill>
                <a:latin typeface="Calibri" pitchFamily="34" charset="0"/>
                <a:cs typeface="Calibri" pitchFamily="34" charset="0"/>
              </a:rPr>
              <a:t>da </a:t>
            </a:r>
            <a:r>
              <a:rPr lang="vi-VN" sz="2400" spc="50" dirty="0">
                <a:solidFill>
                  <a:srgbClr val="002060"/>
                </a:solidFill>
                <a:latin typeface="Calibri" pitchFamily="34" charset="0"/>
                <a:cs typeface="Calibri" pitchFamily="34" charset="0"/>
              </a:rPr>
              <a:t>se </a:t>
            </a:r>
            <a:r>
              <a:rPr lang="vi-VN" sz="2400" spc="25" dirty="0">
                <a:solidFill>
                  <a:srgbClr val="002060"/>
                </a:solidFill>
                <a:latin typeface="Calibri" pitchFamily="34" charset="0"/>
                <a:cs typeface="Calibri" pitchFamily="34" charset="0"/>
              </a:rPr>
              <a:t>prouči </a:t>
            </a:r>
            <a:r>
              <a:rPr lang="vi-VN" sz="2400" spc="20" dirty="0" smtClean="0">
                <a:solidFill>
                  <a:srgbClr val="002060"/>
                </a:solidFill>
                <a:latin typeface="Calibri" pitchFamily="34" charset="0"/>
                <a:cs typeface="Calibri" pitchFamily="34" charset="0"/>
              </a:rPr>
              <a:t>njihov</a:t>
            </a:r>
            <a:r>
              <a:rPr lang="sr-Latn-RS" sz="2400" spc="20" dirty="0" smtClean="0">
                <a:solidFill>
                  <a:srgbClr val="002060"/>
                </a:solidFill>
                <a:latin typeface="Calibri" pitchFamily="34" charset="0"/>
                <a:cs typeface="Calibri" pitchFamily="34" charset="0"/>
              </a:rPr>
              <a:t> </a:t>
            </a:r>
            <a:r>
              <a:rPr lang="vi-VN" sz="2400" spc="70" dirty="0" smtClean="0">
                <a:solidFill>
                  <a:srgbClr val="002060"/>
                </a:solidFill>
                <a:latin typeface="Calibri" pitchFamily="34" charset="0"/>
                <a:cs typeface="Calibri" pitchFamily="34" charset="0"/>
              </a:rPr>
              <a:t>međusobni </a:t>
            </a:r>
            <a:r>
              <a:rPr lang="vi-VN" sz="2400" spc="30" dirty="0">
                <a:solidFill>
                  <a:srgbClr val="002060"/>
                </a:solidFill>
                <a:latin typeface="Calibri" pitchFamily="34" charset="0"/>
                <a:cs typeface="Calibri" pitchFamily="34" charset="0"/>
              </a:rPr>
              <a:t>uticaj </a:t>
            </a:r>
            <a:r>
              <a:rPr lang="vi-VN" sz="2400" spc="50" dirty="0">
                <a:solidFill>
                  <a:srgbClr val="002060"/>
                </a:solidFill>
                <a:latin typeface="Calibri" pitchFamily="34" charset="0"/>
                <a:cs typeface="Calibri" pitchFamily="34" charset="0"/>
              </a:rPr>
              <a:t>i </a:t>
            </a:r>
            <a:r>
              <a:rPr lang="vi-VN" sz="2400" spc="15" dirty="0">
                <a:solidFill>
                  <a:srgbClr val="002060"/>
                </a:solidFill>
                <a:latin typeface="Calibri" pitchFamily="34" charset="0"/>
                <a:cs typeface="Calibri" pitchFamily="34" charset="0"/>
              </a:rPr>
              <a:t>rad. </a:t>
            </a:r>
            <a:endParaRPr lang="en-US" sz="2400" spc="15"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074673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a:spcBef>
                <a:spcPts val="1800"/>
              </a:spcBef>
              <a:buFont typeface="Wingdings" pitchFamily="2" charset="2"/>
              <a:buChar char="Ø"/>
            </a:pPr>
            <a:r>
              <a:rPr lang="it-IT" sz="2400" b="1" dirty="0" smtClean="0">
                <a:solidFill>
                  <a:srgbClr val="002060"/>
                </a:solidFill>
                <a:latin typeface="Cambria" pitchFamily="18" charset="0"/>
                <a:ea typeface="Cambria" pitchFamily="18" charset="0"/>
                <a:cs typeface="Arial" pitchFamily="34" charset="0"/>
              </a:rPr>
              <a:t>Osnovu </a:t>
            </a:r>
            <a:r>
              <a:rPr lang="it-IT" sz="2400" b="1" dirty="0">
                <a:solidFill>
                  <a:srgbClr val="002060"/>
                </a:solidFill>
                <a:latin typeface="Cambria" pitchFamily="18" charset="0"/>
                <a:ea typeface="Cambria" pitchFamily="18" charset="0"/>
                <a:cs typeface="Arial" pitchFamily="34" charset="0"/>
              </a:rPr>
              <a:t>sistemske analize </a:t>
            </a:r>
            <a:r>
              <a:rPr lang="sr-Latn-RS" sz="2400" b="1" dirty="0" smtClean="0">
                <a:solidFill>
                  <a:srgbClr val="002060"/>
                </a:solidFill>
                <a:latin typeface="Cambria" pitchFamily="18" charset="0"/>
                <a:ea typeface="Cambria" pitchFamily="18" charset="0"/>
                <a:cs typeface="Arial" pitchFamily="34" charset="0"/>
              </a:rPr>
              <a:t>č</a:t>
            </a:r>
            <a:r>
              <a:rPr lang="it-IT" sz="2400" b="1" dirty="0" smtClean="0">
                <a:solidFill>
                  <a:srgbClr val="002060"/>
                </a:solidFill>
                <a:latin typeface="Cambria" pitchFamily="18" charset="0"/>
                <a:ea typeface="Cambria" pitchFamily="18" charset="0"/>
                <a:cs typeface="Arial" pitchFamily="34" charset="0"/>
              </a:rPr>
              <a:t>ini sagledavanje </a:t>
            </a:r>
            <a:r>
              <a:rPr lang="en-US" sz="2400" b="1" dirty="0" err="1" smtClean="0">
                <a:solidFill>
                  <a:srgbClr val="002060"/>
                </a:solidFill>
                <a:latin typeface="Cambria" pitchFamily="18" charset="0"/>
                <a:ea typeface="Cambria" pitchFamily="18" charset="0"/>
                <a:cs typeface="Arial" pitchFamily="34" charset="0"/>
              </a:rPr>
              <a:t>struktura</a:t>
            </a:r>
            <a:r>
              <a:rPr lang="en-US" sz="2400" b="1" dirty="0" smtClean="0">
                <a:solidFill>
                  <a:srgbClr val="002060"/>
                </a:solidFill>
                <a:latin typeface="Cambria" pitchFamily="18" charset="0"/>
                <a:ea typeface="Cambria" pitchFamily="18" charset="0"/>
                <a:cs typeface="Arial" pitchFamily="34" charset="0"/>
              </a:rPr>
              <a:t> </a:t>
            </a:r>
            <a:r>
              <a:rPr lang="en-US" sz="2400" b="1" dirty="0">
                <a:solidFill>
                  <a:srgbClr val="002060"/>
                </a:solidFill>
                <a:latin typeface="Cambria" pitchFamily="18" charset="0"/>
                <a:ea typeface="Cambria" pitchFamily="18" charset="0"/>
                <a:cs typeface="Arial" pitchFamily="34" charset="0"/>
              </a:rPr>
              <a:t>i </a:t>
            </a:r>
            <a:r>
              <a:rPr lang="en-US" sz="2400" b="1" dirty="0" err="1">
                <a:solidFill>
                  <a:srgbClr val="002060"/>
                </a:solidFill>
                <a:latin typeface="Cambria" pitchFamily="18" charset="0"/>
                <a:ea typeface="Cambria" pitchFamily="18" charset="0"/>
                <a:cs typeface="Arial" pitchFamily="34" charset="0"/>
              </a:rPr>
              <a:t>odnosa</a:t>
            </a:r>
            <a:r>
              <a:rPr lang="en-US" sz="2400" b="1" dirty="0">
                <a:solidFill>
                  <a:srgbClr val="002060"/>
                </a:solidFill>
                <a:latin typeface="Cambria" pitchFamily="18" charset="0"/>
                <a:ea typeface="Cambria" pitchFamily="18" charset="0"/>
                <a:cs typeface="Arial" pitchFamily="34" charset="0"/>
              </a:rPr>
              <a:t>.</a:t>
            </a:r>
          </a:p>
          <a:p>
            <a:pPr>
              <a:spcBef>
                <a:spcPts val="1800"/>
              </a:spcBef>
              <a:buFont typeface="Wingdings" pitchFamily="2" charset="2"/>
              <a:buChar char="Ø"/>
            </a:pPr>
            <a:r>
              <a:rPr lang="pl-PL" sz="2400" dirty="0">
                <a:solidFill>
                  <a:srgbClr val="002060"/>
                </a:solidFill>
                <a:latin typeface="Cambria" pitchFamily="18" charset="0"/>
                <a:ea typeface="Cambria" pitchFamily="18" charset="0"/>
                <a:cs typeface="Arial" pitchFamily="34" charset="0"/>
              </a:rPr>
              <a:t>P</a:t>
            </a:r>
            <a:r>
              <a:rPr lang="pl-PL" sz="2400" dirty="0" smtClean="0">
                <a:solidFill>
                  <a:srgbClr val="002060"/>
                </a:solidFill>
                <a:latin typeface="Cambria" pitchFamily="18" charset="0"/>
                <a:ea typeface="Cambria" pitchFamily="18" charset="0"/>
                <a:cs typeface="Arial" pitchFamily="34" charset="0"/>
              </a:rPr>
              <a:t>rvi </a:t>
            </a:r>
            <a:r>
              <a:rPr lang="pl-PL" sz="2400" dirty="0">
                <a:solidFill>
                  <a:srgbClr val="002060"/>
                </a:solidFill>
                <a:latin typeface="Cambria" pitchFamily="18" charset="0"/>
                <a:ea typeface="Cambria" pitchFamily="18" charset="0"/>
                <a:cs typeface="Arial" pitchFamily="34" charset="0"/>
              </a:rPr>
              <a:t>korak je </a:t>
            </a:r>
            <a:r>
              <a:rPr lang="pl-PL" sz="2400" b="1" dirty="0" smtClean="0">
                <a:solidFill>
                  <a:srgbClr val="002060"/>
                </a:solidFill>
                <a:latin typeface="Cambria" pitchFamily="18" charset="0"/>
                <a:ea typeface="Cambria" pitchFamily="18" charset="0"/>
                <a:cs typeface="Arial" pitchFamily="34" charset="0"/>
              </a:rPr>
              <a:t>definisanje</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sastavnih</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delova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odnosno</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elemenata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sistema</a:t>
            </a:r>
            <a:r>
              <a:rPr lang="en-US" sz="2400"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i </a:t>
            </a:r>
            <a:r>
              <a:rPr lang="en-US" sz="2400" dirty="0" err="1">
                <a:solidFill>
                  <a:srgbClr val="002060"/>
                </a:solidFill>
                <a:latin typeface="Cambria" pitchFamily="18" charset="0"/>
                <a:ea typeface="Cambria" pitchFamily="18" charset="0"/>
                <a:cs typeface="Arial" pitchFamily="34" charset="0"/>
              </a:rPr>
              <a:t>njihovih</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uz</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postojanje</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povratne</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sprege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osiguravaju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stabilnost</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sistema</a:t>
            </a:r>
            <a:r>
              <a:rPr lang="en-US" sz="2400" dirty="0" smtClean="0">
                <a:solidFill>
                  <a:srgbClr val="002060"/>
                </a:solidFill>
                <a:latin typeface="Cambria" pitchFamily="18" charset="0"/>
                <a:ea typeface="Cambria" pitchFamily="18" charset="0"/>
                <a:cs typeface="Arial" pitchFamily="34" charset="0"/>
              </a:rPr>
              <a:t> </a:t>
            </a:r>
            <a:r>
              <a:rPr lang="pl-PL" sz="2400" dirty="0" smtClean="0">
                <a:solidFill>
                  <a:srgbClr val="002060"/>
                </a:solidFill>
                <a:latin typeface="Cambria" pitchFamily="18" charset="0"/>
                <a:ea typeface="Cambria" pitchFamily="18" charset="0"/>
                <a:cs typeface="Arial" pitchFamily="34" charset="0"/>
              </a:rPr>
              <a:t>prema određenim </a:t>
            </a:r>
            <a:r>
              <a:rPr lang="pl-PL" sz="2400" dirty="0">
                <a:solidFill>
                  <a:srgbClr val="002060"/>
                </a:solidFill>
                <a:latin typeface="Cambria" pitchFamily="18" charset="0"/>
                <a:ea typeface="Cambria" pitchFamily="18" charset="0"/>
                <a:cs typeface="Arial" pitchFamily="34" charset="0"/>
              </a:rPr>
              <a:t>promenama u </a:t>
            </a:r>
            <a:r>
              <a:rPr lang="pl-PL" sz="2400" dirty="0" smtClean="0">
                <a:solidFill>
                  <a:srgbClr val="002060"/>
                </a:solidFill>
                <a:latin typeface="Cambria" pitchFamily="18" charset="0"/>
                <a:ea typeface="Cambria" pitchFamily="18" charset="0"/>
                <a:cs typeface="Arial" pitchFamily="34" charset="0"/>
              </a:rPr>
              <a:t>okruženju.</a:t>
            </a:r>
          </a:p>
          <a:p>
            <a:pPr>
              <a:spcBef>
                <a:spcPts val="1800"/>
              </a:spcBef>
              <a:buFont typeface="Wingdings" pitchFamily="2" charset="2"/>
              <a:buChar char="Ø"/>
            </a:pPr>
            <a:r>
              <a:rPr lang="vi-VN" sz="2400" spc="-4" dirty="0">
                <a:solidFill>
                  <a:srgbClr val="002060"/>
                </a:solidFill>
                <a:latin typeface="Cambria" pitchFamily="18" charset="0"/>
                <a:ea typeface="Cambria" pitchFamily="18" charset="0"/>
                <a:cs typeface="Arial" pitchFamily="34" charset="0"/>
              </a:rPr>
              <a:t>Razvoj informatike </a:t>
            </a:r>
            <a:r>
              <a:rPr lang="sr-Latn-RS" sz="2400" spc="-4" dirty="0">
                <a:solidFill>
                  <a:srgbClr val="002060"/>
                </a:solidFill>
                <a:latin typeface="Cambria" pitchFamily="18" charset="0"/>
                <a:ea typeface="Cambria" pitchFamily="18" charset="0"/>
                <a:cs typeface="Arial" pitchFamily="34" charset="0"/>
              </a:rPr>
              <a:t>usko </a:t>
            </a:r>
            <a:r>
              <a:rPr lang="vi-VN" sz="2400" spc="4" dirty="0">
                <a:solidFill>
                  <a:srgbClr val="002060"/>
                </a:solidFill>
                <a:latin typeface="Cambria" pitchFamily="18" charset="0"/>
                <a:ea typeface="Cambria" pitchFamily="18" charset="0"/>
                <a:cs typeface="Arial" pitchFamily="34" charset="0"/>
              </a:rPr>
              <a:t>je </a:t>
            </a:r>
            <a:r>
              <a:rPr lang="vi-VN" sz="2400" spc="-4" dirty="0">
                <a:solidFill>
                  <a:srgbClr val="002060"/>
                </a:solidFill>
                <a:latin typeface="Cambria" pitchFamily="18" charset="0"/>
                <a:ea typeface="Cambria" pitchFamily="18" charset="0"/>
                <a:cs typeface="Arial" pitchFamily="34" charset="0"/>
              </a:rPr>
              <a:t>povezan </a:t>
            </a:r>
            <a:r>
              <a:rPr lang="vi-VN" sz="2400" dirty="0">
                <a:solidFill>
                  <a:srgbClr val="002060"/>
                </a:solidFill>
                <a:latin typeface="Cambria" pitchFamily="18" charset="0"/>
                <a:ea typeface="Cambria" pitchFamily="18" charset="0"/>
                <a:cs typeface="Arial" pitchFamily="34" charset="0"/>
              </a:rPr>
              <a:t>s </a:t>
            </a:r>
            <a:r>
              <a:rPr lang="vi-VN" sz="2400" spc="-4" dirty="0">
                <a:solidFill>
                  <a:srgbClr val="002060"/>
                </a:solidFill>
                <a:latin typeface="Cambria" pitchFamily="18" charset="0"/>
                <a:ea typeface="Cambria" pitchFamily="18" charset="0"/>
                <a:cs typeface="Arial" pitchFamily="34" charset="0"/>
              </a:rPr>
              <a:t>primenom teorije </a:t>
            </a:r>
            <a:r>
              <a:rPr lang="vi-VN" sz="2400" spc="-9" dirty="0">
                <a:solidFill>
                  <a:srgbClr val="002060"/>
                </a:solidFill>
                <a:latin typeface="Cambria" pitchFamily="18" charset="0"/>
                <a:ea typeface="Cambria" pitchFamily="18" charset="0"/>
                <a:cs typeface="Arial" pitchFamily="34" charset="0"/>
              </a:rPr>
              <a:t>sistema </a:t>
            </a:r>
            <a:r>
              <a:rPr lang="vi-VN" sz="2400" dirty="0">
                <a:solidFill>
                  <a:srgbClr val="002060"/>
                </a:solidFill>
                <a:latin typeface="Cambria" pitchFamily="18" charset="0"/>
                <a:ea typeface="Cambria" pitchFamily="18" charset="0"/>
                <a:cs typeface="Arial" pitchFamily="34" charset="0"/>
              </a:rPr>
              <a:t>i </a:t>
            </a:r>
            <a:r>
              <a:rPr lang="vi-VN" sz="2400" spc="-4" dirty="0">
                <a:solidFill>
                  <a:srgbClr val="002060"/>
                </a:solidFill>
                <a:latin typeface="Cambria" pitchFamily="18" charset="0"/>
                <a:ea typeface="Cambria" pitchFamily="18" charset="0"/>
                <a:cs typeface="Arial" pitchFamily="34" charset="0"/>
              </a:rPr>
              <a:t>sistemskog pristupa </a:t>
            </a:r>
            <a:r>
              <a:rPr lang="vi-VN" sz="2400" dirty="0" smtClean="0">
                <a:solidFill>
                  <a:srgbClr val="002060"/>
                </a:solidFill>
                <a:latin typeface="Cambria" pitchFamily="18" charset="0"/>
                <a:ea typeface="Cambria" pitchFamily="18" charset="0"/>
                <a:cs typeface="Arial" pitchFamily="34" charset="0"/>
              </a:rPr>
              <a:t>naučnog </a:t>
            </a:r>
            <a:r>
              <a:rPr lang="vi-VN" sz="2400" spc="-4" dirty="0">
                <a:solidFill>
                  <a:srgbClr val="002060"/>
                </a:solidFill>
                <a:latin typeface="Cambria" pitchFamily="18" charset="0"/>
                <a:ea typeface="Cambria" pitchFamily="18" charset="0"/>
                <a:cs typeface="Arial" pitchFamily="34" charset="0"/>
              </a:rPr>
              <a:t>istraživanja. </a:t>
            </a:r>
            <a:endParaRPr lang="sr-Latn-RS" sz="2400" spc="-4"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195569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880" y="1124744"/>
            <a:ext cx="8229600" cy="1540767"/>
          </a:xfrm>
        </p:spPr>
        <p:txBody>
          <a:bodyPr>
            <a:normAutofit lnSpcReduction="10000"/>
          </a:bodyPr>
          <a:lstStyle/>
          <a:p>
            <a:r>
              <a:rPr lang="vi-VN" sz="2400" spc="-4" dirty="0">
                <a:solidFill>
                  <a:srgbClr val="002060"/>
                </a:solidFill>
                <a:latin typeface="Cambria" pitchFamily="18" charset="0"/>
                <a:ea typeface="Cambria" pitchFamily="18" charset="0"/>
                <a:cs typeface="Arial"/>
              </a:rPr>
              <a:t>Sistemski pristup predstavlja efikasno  sredstvo</a:t>
            </a:r>
            <a:r>
              <a:rPr lang="vi-VN" sz="2400" dirty="0">
                <a:solidFill>
                  <a:srgbClr val="002060"/>
                </a:solidFill>
                <a:latin typeface="Cambria" pitchFamily="18" charset="0"/>
                <a:ea typeface="Cambria" pitchFamily="18" charset="0"/>
                <a:cs typeface="Arial"/>
              </a:rPr>
              <a:t> za </a:t>
            </a:r>
            <a:r>
              <a:rPr lang="vi-VN" sz="2400" spc="-4" dirty="0">
                <a:solidFill>
                  <a:srgbClr val="002060"/>
                </a:solidFill>
                <a:latin typeface="Cambria" pitchFamily="18" charset="0"/>
                <a:ea typeface="Cambria" pitchFamily="18" charset="0"/>
                <a:cs typeface="Arial"/>
              </a:rPr>
              <a:t>projektovanje informacionih </a:t>
            </a:r>
            <a:r>
              <a:rPr lang="vi-VN" sz="2400" spc="-4" dirty="0" smtClean="0">
                <a:solidFill>
                  <a:srgbClr val="002060"/>
                </a:solidFill>
                <a:latin typeface="Cambria" pitchFamily="18" charset="0"/>
                <a:ea typeface="Cambria" pitchFamily="18" charset="0"/>
                <a:cs typeface="Arial"/>
              </a:rPr>
              <a:t>sistema </a:t>
            </a:r>
            <a:r>
              <a:rPr lang="vi-VN" sz="2400" dirty="0">
                <a:solidFill>
                  <a:srgbClr val="002060"/>
                </a:solidFill>
                <a:latin typeface="Cambria" pitchFamily="18" charset="0"/>
                <a:ea typeface="Cambria" pitchFamily="18" charset="0"/>
                <a:cs typeface="Arial"/>
              </a:rPr>
              <a:t>i </a:t>
            </a:r>
            <a:r>
              <a:rPr lang="vi-VN" sz="2400" spc="-4" dirty="0">
                <a:solidFill>
                  <a:srgbClr val="002060"/>
                </a:solidFill>
                <a:latin typeface="Cambria" pitchFamily="18" charset="0"/>
                <a:ea typeface="Cambria" pitchFamily="18" charset="0"/>
                <a:cs typeface="Arial"/>
              </a:rPr>
              <a:t>obezbeđuje kvalitetnu osnovu</a:t>
            </a:r>
            <a:r>
              <a:rPr lang="vi-VN" sz="2400" spc="-96" dirty="0">
                <a:solidFill>
                  <a:srgbClr val="002060"/>
                </a:solidFill>
                <a:latin typeface="Cambria" pitchFamily="18" charset="0"/>
                <a:ea typeface="Cambria" pitchFamily="18" charset="0"/>
                <a:cs typeface="Arial"/>
              </a:rPr>
              <a:t> </a:t>
            </a:r>
            <a:r>
              <a:rPr lang="vi-VN" sz="2400" dirty="0" smtClean="0">
                <a:solidFill>
                  <a:srgbClr val="002060"/>
                </a:solidFill>
                <a:latin typeface="Cambria" pitchFamily="18" charset="0"/>
                <a:ea typeface="Cambria" pitchFamily="18" charset="0"/>
                <a:cs typeface="Arial"/>
              </a:rPr>
              <a:t>za </a:t>
            </a:r>
            <a:r>
              <a:rPr lang="vi-VN" sz="2400" spc="-4" dirty="0">
                <a:solidFill>
                  <a:srgbClr val="002060"/>
                </a:solidFill>
                <a:latin typeface="Cambria" pitchFamily="18" charset="0"/>
                <a:ea typeface="Cambria" pitchFamily="18" charset="0"/>
                <a:cs typeface="Arial"/>
              </a:rPr>
              <a:t>analizu uloge </a:t>
            </a:r>
            <a:r>
              <a:rPr lang="vi-VN" sz="2400" dirty="0">
                <a:solidFill>
                  <a:srgbClr val="002060"/>
                </a:solidFill>
                <a:latin typeface="Cambria" pitchFamily="18" charset="0"/>
                <a:ea typeface="Cambria" pitchFamily="18" charset="0"/>
                <a:cs typeface="Arial"/>
              </a:rPr>
              <a:t>i </a:t>
            </a:r>
            <a:r>
              <a:rPr lang="vi-VN" sz="2400" spc="-4" dirty="0">
                <a:solidFill>
                  <a:srgbClr val="002060"/>
                </a:solidFill>
                <a:latin typeface="Cambria" pitchFamily="18" charset="0"/>
                <a:ea typeface="Cambria" pitchFamily="18" charset="0"/>
                <a:cs typeface="Arial"/>
              </a:rPr>
              <a:t>značaja primene  informacione</a:t>
            </a:r>
            <a:r>
              <a:rPr lang="vi-VN" sz="2400" spc="-44" dirty="0">
                <a:solidFill>
                  <a:srgbClr val="002060"/>
                </a:solidFill>
                <a:latin typeface="Cambria" pitchFamily="18" charset="0"/>
                <a:ea typeface="Cambria" pitchFamily="18" charset="0"/>
                <a:cs typeface="Arial"/>
              </a:rPr>
              <a:t> </a:t>
            </a:r>
            <a:r>
              <a:rPr lang="vi-VN" sz="2400" spc="-4" dirty="0">
                <a:solidFill>
                  <a:srgbClr val="002060"/>
                </a:solidFill>
                <a:latin typeface="Cambria" pitchFamily="18" charset="0"/>
                <a:ea typeface="Cambria" pitchFamily="18" charset="0"/>
                <a:cs typeface="Arial"/>
              </a:rPr>
              <a:t>tehnologije</a:t>
            </a:r>
            <a:r>
              <a:rPr lang="vi-VN" sz="2400" spc="-4" dirty="0" smtClean="0">
                <a:solidFill>
                  <a:srgbClr val="002060"/>
                </a:solidFill>
                <a:latin typeface="Cambria" pitchFamily="18" charset="0"/>
                <a:ea typeface="Cambria" pitchFamily="18" charset="0"/>
                <a:cs typeface="Arial"/>
              </a:rPr>
              <a:t>.</a:t>
            </a:r>
            <a:endParaRPr lang="vi-VN" sz="2400" dirty="0">
              <a:solidFill>
                <a:srgbClr val="002060"/>
              </a:solidFill>
              <a:latin typeface="Cambria" pitchFamily="18" charset="0"/>
              <a:ea typeface="Cambria" pitchFamily="18" charset="0"/>
              <a:cs typeface="Arial"/>
            </a:endParaRPr>
          </a:p>
        </p:txBody>
      </p:sp>
      <p:pic>
        <p:nvPicPr>
          <p:cNvPr id="2051" name="Picture 3"/>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835696" y="2598258"/>
            <a:ext cx="4697466" cy="389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077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196752"/>
            <a:ext cx="4896544" cy="706090"/>
          </a:xfrm>
        </p:spPr>
        <p:txBody>
          <a:bodyPr>
            <a:normAutofit fontScale="90000"/>
          </a:bodyPr>
          <a:lstStyle/>
          <a:p>
            <a:r>
              <a:rPr lang="sr-Latn-RS" dirty="0">
                <a:solidFill>
                  <a:srgbClr val="002060"/>
                </a:solidFill>
                <a:latin typeface="Cambria" pitchFamily="18" charset="0"/>
                <a:ea typeface="Cambria" pitchFamily="18" charset="0"/>
              </a:rPr>
              <a:t>Opšta teorija sistema</a:t>
            </a:r>
            <a:endParaRPr lang="en-US"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919593" y="2132856"/>
            <a:ext cx="7828871" cy="4302676"/>
          </a:xfrm>
        </p:spPr>
        <p:txBody>
          <a:bodyPr>
            <a:noAutofit/>
          </a:bodyPr>
          <a:lstStyle/>
          <a:p>
            <a:pPr marL="11130" marR="7234">
              <a:lnSpc>
                <a:spcPct val="90000"/>
              </a:lnSpc>
              <a:spcBef>
                <a:spcPts val="1800"/>
              </a:spcBef>
            </a:pPr>
            <a:r>
              <a:rPr lang="vi-VN" sz="2400" spc="30" dirty="0">
                <a:solidFill>
                  <a:srgbClr val="002060"/>
                </a:solidFill>
                <a:latin typeface="Cambria" pitchFamily="18" charset="0"/>
                <a:ea typeface="Cambria" pitchFamily="18" charset="0"/>
                <a:cs typeface="Calibri" pitchFamily="34" charset="0"/>
              </a:rPr>
              <a:t>Sistemski pristup čine metodološke osnove svih sistemskih nauka. Ostvaruje se uz pomoć primene intelekta, tehnike i sredstava zasnovanih na mišljenju i </a:t>
            </a:r>
            <a:r>
              <a:rPr lang="vi-VN" sz="2400" b="1" spc="30" dirty="0">
                <a:solidFill>
                  <a:srgbClr val="002060"/>
                </a:solidFill>
                <a:latin typeface="Cambria" pitchFamily="18" charset="0"/>
                <a:ea typeface="Cambria" pitchFamily="18" charset="0"/>
                <a:cs typeface="Calibri" pitchFamily="34" charset="0"/>
              </a:rPr>
              <a:t>opštoj teoriji sistema</a:t>
            </a:r>
            <a:r>
              <a:rPr lang="vi-VN" sz="2400" spc="30" dirty="0" smtClean="0">
                <a:solidFill>
                  <a:srgbClr val="002060"/>
                </a:solidFill>
                <a:latin typeface="Cambria" pitchFamily="18" charset="0"/>
                <a:ea typeface="Cambria" pitchFamily="18" charset="0"/>
                <a:cs typeface="Calibri" pitchFamily="34" charset="0"/>
              </a:rPr>
              <a:t>.</a:t>
            </a:r>
            <a:endParaRPr lang="sr-Latn-RS" sz="2400" spc="30" dirty="0" smtClean="0">
              <a:solidFill>
                <a:srgbClr val="002060"/>
              </a:solidFill>
              <a:latin typeface="Cambria" pitchFamily="18" charset="0"/>
              <a:ea typeface="Cambria" pitchFamily="18" charset="0"/>
              <a:cs typeface="Calibri" pitchFamily="34" charset="0"/>
            </a:endParaRPr>
          </a:p>
          <a:p>
            <a:pPr marL="11130" marR="7234">
              <a:lnSpc>
                <a:spcPct val="90000"/>
              </a:lnSpc>
              <a:spcBef>
                <a:spcPts val="1800"/>
              </a:spcBef>
            </a:pPr>
            <a:r>
              <a:rPr lang="vi-VN" sz="2400" b="1" spc="30" dirty="0" smtClean="0">
                <a:solidFill>
                  <a:srgbClr val="002060"/>
                </a:solidFill>
                <a:latin typeface="Cambria" pitchFamily="18" charset="0"/>
                <a:ea typeface="Cambria" pitchFamily="18" charset="0"/>
                <a:cs typeface="Calibri" pitchFamily="34" charset="0"/>
              </a:rPr>
              <a:t>Sistem</a:t>
            </a:r>
            <a:r>
              <a:rPr lang="vi-VN" sz="2400" spc="-110" dirty="0" smtClean="0">
                <a:solidFill>
                  <a:srgbClr val="002060"/>
                </a:solidFill>
                <a:latin typeface="Cambria" pitchFamily="18" charset="0"/>
                <a:ea typeface="Cambria" pitchFamily="18" charset="0"/>
                <a:cs typeface="Calibri" pitchFamily="34" charset="0"/>
              </a:rPr>
              <a:t> </a:t>
            </a:r>
            <a:r>
              <a:rPr lang="vi-VN" sz="2400" spc="45" dirty="0">
                <a:solidFill>
                  <a:srgbClr val="002060"/>
                </a:solidFill>
                <a:latin typeface="Cambria" pitchFamily="18" charset="0"/>
                <a:ea typeface="Cambria" pitchFamily="18" charset="0"/>
                <a:cs typeface="Calibri" pitchFamily="34" charset="0"/>
              </a:rPr>
              <a:t>se</a:t>
            </a:r>
            <a:r>
              <a:rPr lang="vi-VN" sz="2400" spc="-1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najopštije</a:t>
            </a:r>
            <a:r>
              <a:rPr lang="vi-VN" sz="2400" spc="-105" dirty="0">
                <a:solidFill>
                  <a:srgbClr val="002060"/>
                </a:solidFill>
                <a:latin typeface="Cambria" pitchFamily="18" charset="0"/>
                <a:ea typeface="Cambria" pitchFamily="18" charset="0"/>
                <a:cs typeface="Calibri" pitchFamily="34" charset="0"/>
              </a:rPr>
              <a:t> </a:t>
            </a:r>
            <a:r>
              <a:rPr lang="vi-VN" sz="2400" spc="45" dirty="0" smtClean="0">
                <a:solidFill>
                  <a:srgbClr val="002060"/>
                </a:solidFill>
                <a:latin typeface="Cambria" pitchFamily="18" charset="0"/>
                <a:ea typeface="Cambria" pitchFamily="18" charset="0"/>
                <a:cs typeface="Calibri" pitchFamily="34" charset="0"/>
              </a:rPr>
              <a:t>deﬁniše</a:t>
            </a:r>
            <a:r>
              <a:rPr lang="vi-VN" sz="2400" spc="-105" dirty="0" smtClean="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kao</a:t>
            </a:r>
            <a:r>
              <a:rPr lang="vi-VN" sz="2400" spc="-105"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skup</a:t>
            </a:r>
            <a:r>
              <a:rPr lang="vi-VN" sz="2400" spc="-105" dirty="0">
                <a:solidFill>
                  <a:srgbClr val="002060"/>
                </a:solidFill>
                <a:latin typeface="Cambria" pitchFamily="18" charset="0"/>
                <a:ea typeface="Cambria" pitchFamily="18" charset="0"/>
                <a:cs typeface="Calibri" pitchFamily="34" charset="0"/>
              </a:rPr>
              <a:t> </a:t>
            </a:r>
            <a:r>
              <a:rPr lang="vi-VN" sz="2400" spc="5" dirty="0">
                <a:solidFill>
                  <a:srgbClr val="002060"/>
                </a:solidFill>
                <a:latin typeface="Cambria" pitchFamily="18" charset="0"/>
                <a:ea typeface="Cambria" pitchFamily="18" charset="0"/>
                <a:cs typeface="Calibri" pitchFamily="34" charset="0"/>
              </a:rPr>
              <a:t>objekata</a:t>
            </a:r>
            <a:r>
              <a:rPr lang="vi-VN" sz="2400" spc="-105" dirty="0">
                <a:solidFill>
                  <a:srgbClr val="002060"/>
                </a:solidFill>
                <a:latin typeface="Cambria" pitchFamily="18" charset="0"/>
                <a:ea typeface="Cambria" pitchFamily="18" charset="0"/>
                <a:cs typeface="Calibri" pitchFamily="34" charset="0"/>
              </a:rPr>
              <a:t> </a:t>
            </a:r>
            <a:r>
              <a:rPr lang="vi-VN" sz="2400" spc="20" dirty="0">
                <a:solidFill>
                  <a:srgbClr val="002060"/>
                </a:solidFill>
                <a:latin typeface="Cambria" pitchFamily="18" charset="0"/>
                <a:ea typeface="Cambria" pitchFamily="18" charset="0"/>
                <a:cs typeface="Calibri" pitchFamily="34" charset="0"/>
              </a:rPr>
              <a:t>(entiteta)</a:t>
            </a:r>
            <a:r>
              <a:rPr lang="vi-VN" sz="2400" spc="-100" dirty="0">
                <a:solidFill>
                  <a:srgbClr val="002060"/>
                </a:solidFill>
                <a:latin typeface="Cambria" pitchFamily="18" charset="0"/>
                <a:ea typeface="Cambria" pitchFamily="18" charset="0"/>
                <a:cs typeface="Calibri" pitchFamily="34" charset="0"/>
              </a:rPr>
              <a:t> </a:t>
            </a:r>
            <a:r>
              <a:rPr lang="vi-VN" sz="2400" spc="30" dirty="0">
                <a:solidFill>
                  <a:srgbClr val="002060"/>
                </a:solidFill>
                <a:latin typeface="Cambria" pitchFamily="18" charset="0"/>
                <a:ea typeface="Cambria" pitchFamily="18" charset="0"/>
                <a:cs typeface="Calibri" pitchFamily="34" charset="0"/>
              </a:rPr>
              <a:t>i</a:t>
            </a:r>
            <a:r>
              <a:rPr lang="vi-VN" sz="2400" spc="-105"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njihovih </a:t>
            </a:r>
            <a:r>
              <a:rPr lang="vi-VN" sz="2400" spc="-360" dirty="0">
                <a:solidFill>
                  <a:srgbClr val="002060"/>
                </a:solidFill>
                <a:latin typeface="Cambria" pitchFamily="18" charset="0"/>
                <a:ea typeface="Cambria" pitchFamily="18" charset="0"/>
                <a:cs typeface="Calibri" pitchFamily="34" charset="0"/>
              </a:rPr>
              <a:t> </a:t>
            </a:r>
            <a:r>
              <a:rPr lang="vi-VN" sz="2400" spc="20" dirty="0">
                <a:solidFill>
                  <a:srgbClr val="002060"/>
                </a:solidFill>
                <a:latin typeface="Cambria" pitchFamily="18" charset="0"/>
                <a:ea typeface="Cambria" pitchFamily="18" charset="0"/>
                <a:cs typeface="Calibri" pitchFamily="34" charset="0"/>
              </a:rPr>
              <a:t>međusobnih</a:t>
            </a:r>
            <a:r>
              <a:rPr lang="vi-VN" sz="2400" spc="-105" dirty="0">
                <a:solidFill>
                  <a:srgbClr val="002060"/>
                </a:solidFill>
                <a:latin typeface="Cambria" pitchFamily="18" charset="0"/>
                <a:ea typeface="Cambria" pitchFamily="18" charset="0"/>
                <a:cs typeface="Calibri" pitchFamily="34" charset="0"/>
              </a:rPr>
              <a:t> </a:t>
            </a:r>
            <a:r>
              <a:rPr lang="vi-VN" sz="2400" dirty="0">
                <a:solidFill>
                  <a:srgbClr val="002060"/>
                </a:solidFill>
                <a:latin typeface="Cambria" pitchFamily="18" charset="0"/>
                <a:ea typeface="Cambria" pitchFamily="18" charset="0"/>
                <a:cs typeface="Calibri" pitchFamily="34" charset="0"/>
              </a:rPr>
              <a:t>veza</a:t>
            </a:r>
            <a:r>
              <a:rPr lang="vi-VN" sz="2400" spc="-105" dirty="0">
                <a:solidFill>
                  <a:srgbClr val="002060"/>
                </a:solidFill>
                <a:latin typeface="Cambria" pitchFamily="18" charset="0"/>
                <a:ea typeface="Cambria" pitchFamily="18" charset="0"/>
                <a:cs typeface="Calibri" pitchFamily="34" charset="0"/>
              </a:rPr>
              <a:t> </a:t>
            </a:r>
            <a:r>
              <a:rPr lang="vi-VN" sz="2400" spc="15" dirty="0">
                <a:solidFill>
                  <a:srgbClr val="002060"/>
                </a:solidFill>
                <a:latin typeface="Cambria" pitchFamily="18" charset="0"/>
                <a:ea typeface="Cambria" pitchFamily="18" charset="0"/>
                <a:cs typeface="Calibri" pitchFamily="34" charset="0"/>
              </a:rPr>
              <a:t>usmerenih</a:t>
            </a:r>
            <a:r>
              <a:rPr lang="vi-VN" sz="2400" spc="-100" dirty="0">
                <a:solidFill>
                  <a:srgbClr val="002060"/>
                </a:solidFill>
                <a:latin typeface="Cambria" pitchFamily="18" charset="0"/>
                <a:ea typeface="Cambria" pitchFamily="18" charset="0"/>
                <a:cs typeface="Calibri" pitchFamily="34" charset="0"/>
              </a:rPr>
              <a:t> </a:t>
            </a:r>
            <a:r>
              <a:rPr lang="vi-VN" sz="2400" spc="-30" dirty="0">
                <a:solidFill>
                  <a:srgbClr val="002060"/>
                </a:solidFill>
                <a:latin typeface="Cambria" pitchFamily="18" charset="0"/>
                <a:ea typeface="Cambria" pitchFamily="18" charset="0"/>
                <a:cs typeface="Calibri" pitchFamily="34" charset="0"/>
              </a:rPr>
              <a:t>ka</a:t>
            </a:r>
            <a:r>
              <a:rPr lang="vi-VN" sz="2400" spc="-11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ostvarivanju</a:t>
            </a:r>
            <a:r>
              <a:rPr lang="vi-VN" sz="2400" spc="-100" dirty="0">
                <a:solidFill>
                  <a:srgbClr val="002060"/>
                </a:solidFill>
                <a:latin typeface="Cambria" pitchFamily="18" charset="0"/>
                <a:ea typeface="Cambria" pitchFamily="18" charset="0"/>
                <a:cs typeface="Calibri" pitchFamily="34" charset="0"/>
              </a:rPr>
              <a:t> </a:t>
            </a:r>
            <a:r>
              <a:rPr lang="vi-VN" sz="2400" spc="10" dirty="0">
                <a:solidFill>
                  <a:srgbClr val="002060"/>
                </a:solidFill>
                <a:latin typeface="Cambria" pitchFamily="18" charset="0"/>
                <a:ea typeface="Cambria" pitchFamily="18" charset="0"/>
                <a:cs typeface="Calibri" pitchFamily="34" charset="0"/>
              </a:rPr>
              <a:t>zajedničkog</a:t>
            </a:r>
            <a:r>
              <a:rPr lang="vi-VN" sz="2400" spc="-100" dirty="0">
                <a:solidFill>
                  <a:srgbClr val="002060"/>
                </a:solidFill>
                <a:latin typeface="Cambria" pitchFamily="18" charset="0"/>
                <a:ea typeface="Cambria" pitchFamily="18" charset="0"/>
                <a:cs typeface="Calibri" pitchFamily="34" charset="0"/>
              </a:rPr>
              <a:t> </a:t>
            </a:r>
            <a:r>
              <a:rPr lang="vi-VN" sz="2400" dirty="0">
                <a:solidFill>
                  <a:srgbClr val="002060"/>
                </a:solidFill>
                <a:latin typeface="Cambria" pitchFamily="18" charset="0"/>
                <a:ea typeface="Cambria" pitchFamily="18" charset="0"/>
                <a:cs typeface="Calibri" pitchFamily="34" charset="0"/>
              </a:rPr>
              <a:t>cilja.</a:t>
            </a:r>
            <a:r>
              <a:rPr lang="vi-VN" sz="2400" spc="-95" dirty="0">
                <a:solidFill>
                  <a:srgbClr val="002060"/>
                </a:solidFill>
                <a:latin typeface="Cambria" pitchFamily="18" charset="0"/>
                <a:ea typeface="Cambria" pitchFamily="18" charset="0"/>
                <a:cs typeface="Calibri" pitchFamily="34" charset="0"/>
              </a:rPr>
              <a:t> </a:t>
            </a:r>
            <a:endParaRPr lang="sr-Latn-RS" sz="2400" spc="-95" dirty="0" smtClean="0">
              <a:solidFill>
                <a:srgbClr val="002060"/>
              </a:solidFill>
              <a:latin typeface="Cambria" pitchFamily="18" charset="0"/>
              <a:ea typeface="Cambria" pitchFamily="18" charset="0"/>
              <a:cs typeface="Calibri" pitchFamily="34" charset="0"/>
            </a:endParaRPr>
          </a:p>
          <a:p>
            <a:pPr marL="11130" marR="7234">
              <a:lnSpc>
                <a:spcPct val="90000"/>
              </a:lnSpc>
              <a:spcBef>
                <a:spcPts val="1800"/>
              </a:spcBef>
            </a:pPr>
            <a:r>
              <a:rPr lang="vi-VN" sz="2400" spc="-4" dirty="0" smtClean="0">
                <a:solidFill>
                  <a:srgbClr val="002060"/>
                </a:solidFill>
                <a:latin typeface="Cambria" pitchFamily="18" charset="0"/>
                <a:ea typeface="Cambria" pitchFamily="18" charset="0"/>
                <a:cs typeface="Calibri" pitchFamily="34" charset="0"/>
              </a:rPr>
              <a:t>Sistem </a:t>
            </a:r>
            <a:r>
              <a:rPr lang="sr-Latn-RS" sz="2400" spc="-4" dirty="0" smtClean="0">
                <a:solidFill>
                  <a:srgbClr val="002060"/>
                </a:solidFill>
                <a:latin typeface="Cambria" pitchFamily="18" charset="0"/>
                <a:ea typeface="Cambria" pitchFamily="18" charset="0"/>
                <a:cs typeface="Calibri" pitchFamily="34" charset="0"/>
              </a:rPr>
              <a:t>predstavlja </a:t>
            </a:r>
            <a:r>
              <a:rPr lang="vi-VN" sz="2400" spc="-4" dirty="0" smtClean="0">
                <a:solidFill>
                  <a:srgbClr val="002060"/>
                </a:solidFill>
                <a:latin typeface="Cambria" pitchFamily="18" charset="0"/>
                <a:ea typeface="Cambria" pitchFamily="18" charset="0"/>
                <a:cs typeface="Calibri" pitchFamily="34" charset="0"/>
              </a:rPr>
              <a:t>integralnu </a:t>
            </a:r>
            <a:r>
              <a:rPr lang="vi-VN" sz="2400" spc="-4" dirty="0">
                <a:solidFill>
                  <a:srgbClr val="002060"/>
                </a:solidFill>
                <a:latin typeface="Cambria" pitchFamily="18" charset="0"/>
                <a:ea typeface="Cambria" pitchFamily="18" charset="0"/>
                <a:cs typeface="Calibri" pitchFamily="34" charset="0"/>
              </a:rPr>
              <a:t>celinu  </a:t>
            </a:r>
            <a:r>
              <a:rPr lang="vi-VN" sz="2400" dirty="0">
                <a:solidFill>
                  <a:srgbClr val="002060"/>
                </a:solidFill>
                <a:latin typeface="Cambria" pitchFamily="18" charset="0"/>
                <a:ea typeface="Cambria" pitchFamily="18" charset="0"/>
                <a:cs typeface="Calibri" pitchFamily="34" charset="0"/>
              </a:rPr>
              <a:t>elemenata i </a:t>
            </a:r>
            <a:r>
              <a:rPr lang="vi-VN" sz="2400" spc="-4" dirty="0">
                <a:solidFill>
                  <a:srgbClr val="002060"/>
                </a:solidFill>
                <a:latin typeface="Cambria" pitchFamily="18" charset="0"/>
                <a:ea typeface="Cambria" pitchFamily="18" charset="0"/>
                <a:cs typeface="Calibri" pitchFamily="34" charset="0"/>
              </a:rPr>
              <a:t>veza </a:t>
            </a:r>
            <a:r>
              <a:rPr lang="vi-VN" sz="2400" spc="-26" dirty="0">
                <a:solidFill>
                  <a:srgbClr val="002060"/>
                </a:solidFill>
                <a:latin typeface="Cambria" pitchFamily="18" charset="0"/>
                <a:ea typeface="Cambria" pitchFamily="18" charset="0"/>
                <a:cs typeface="Calibri" pitchFamily="34" charset="0"/>
              </a:rPr>
              <a:t>određenog </a:t>
            </a:r>
            <a:r>
              <a:rPr lang="vi-VN" sz="2400" dirty="0">
                <a:solidFill>
                  <a:srgbClr val="002060"/>
                </a:solidFill>
                <a:latin typeface="Cambria" pitchFamily="18" charset="0"/>
                <a:ea typeface="Cambria" pitchFamily="18" charset="0"/>
                <a:cs typeface="Calibri" pitchFamily="34" charset="0"/>
              </a:rPr>
              <a:t>stepena </a:t>
            </a:r>
            <a:r>
              <a:rPr lang="vi-VN" sz="2400" spc="-4" dirty="0">
                <a:solidFill>
                  <a:srgbClr val="002060"/>
                </a:solidFill>
                <a:latin typeface="Cambria" pitchFamily="18" charset="0"/>
                <a:ea typeface="Cambria" pitchFamily="18" charset="0"/>
                <a:cs typeface="Calibri" pitchFamily="34" charset="0"/>
              </a:rPr>
              <a:t>jačine </a:t>
            </a:r>
            <a:r>
              <a:rPr lang="vi-VN" sz="2400" spc="-39" dirty="0">
                <a:solidFill>
                  <a:srgbClr val="002060"/>
                </a:solidFill>
                <a:latin typeface="Cambria" pitchFamily="18" charset="0"/>
                <a:ea typeface="Cambria" pitchFamily="18" charset="0"/>
                <a:cs typeface="Calibri" pitchFamily="34" charset="0"/>
              </a:rPr>
              <a:t>između </a:t>
            </a:r>
            <a:r>
              <a:rPr lang="vi-VN" sz="2400" spc="-4" dirty="0">
                <a:solidFill>
                  <a:srgbClr val="002060"/>
                </a:solidFill>
                <a:latin typeface="Cambria" pitchFamily="18" charset="0"/>
                <a:ea typeface="Cambria" pitchFamily="18" charset="0"/>
                <a:cs typeface="Calibri" pitchFamily="34" charset="0"/>
              </a:rPr>
              <a:t>elemenata </a:t>
            </a:r>
            <a:r>
              <a:rPr lang="vi-VN" sz="2400" dirty="0">
                <a:solidFill>
                  <a:srgbClr val="002060"/>
                </a:solidFill>
                <a:latin typeface="Cambria" pitchFamily="18" charset="0"/>
                <a:ea typeface="Cambria" pitchFamily="18" charset="0"/>
                <a:cs typeface="Calibri" pitchFamily="34" charset="0"/>
              </a:rPr>
              <a:t>i </a:t>
            </a:r>
            <a:r>
              <a:rPr lang="vi-VN" sz="2400" spc="-4" dirty="0">
                <a:solidFill>
                  <a:srgbClr val="002060"/>
                </a:solidFill>
                <a:latin typeface="Cambria" pitchFamily="18" charset="0"/>
                <a:ea typeface="Cambria" pitchFamily="18" charset="0"/>
                <a:cs typeface="Calibri" pitchFamily="34" charset="0"/>
              </a:rPr>
              <a:t>njihovih</a:t>
            </a:r>
            <a:r>
              <a:rPr lang="vi-VN" sz="2400" spc="66" dirty="0">
                <a:solidFill>
                  <a:srgbClr val="002060"/>
                </a:solidFill>
                <a:latin typeface="Cambria" pitchFamily="18" charset="0"/>
                <a:ea typeface="Cambria" pitchFamily="18" charset="0"/>
                <a:cs typeface="Calibri" pitchFamily="34" charset="0"/>
              </a:rPr>
              <a:t> </a:t>
            </a:r>
            <a:r>
              <a:rPr lang="vi-VN" sz="2400" spc="-4" dirty="0">
                <a:solidFill>
                  <a:srgbClr val="002060"/>
                </a:solidFill>
                <a:latin typeface="Cambria" pitchFamily="18" charset="0"/>
                <a:ea typeface="Cambria" pitchFamily="18" charset="0"/>
                <a:cs typeface="Calibri" pitchFamily="34" charset="0"/>
              </a:rPr>
              <a:t>karakteristika</a:t>
            </a:r>
            <a:r>
              <a:rPr lang="vi-VN" sz="2400" spc="-4" dirty="0" smtClean="0">
                <a:solidFill>
                  <a:srgbClr val="002060"/>
                </a:solidFill>
                <a:latin typeface="Cambria" pitchFamily="18" charset="0"/>
                <a:ea typeface="Cambria" pitchFamily="18" charset="0"/>
                <a:cs typeface="Calibri" pitchFamily="34" charset="0"/>
              </a:rPr>
              <a:t>.</a:t>
            </a:r>
            <a:endParaRPr lang="vi-VN" sz="2400" dirty="0">
              <a:solidFill>
                <a:srgbClr val="002060"/>
              </a:solidFill>
              <a:latin typeface="Cambria" pitchFamily="18" charset="0"/>
              <a:ea typeface="Cambria" pitchFamily="18" charset="0"/>
              <a:cs typeface="Calibri" pitchFamily="34" charset="0"/>
            </a:endParaRPr>
          </a:p>
        </p:txBody>
      </p:sp>
    </p:spTree>
    <p:extLst>
      <p:ext uri="{BB962C8B-B14F-4D97-AF65-F5344CB8AC3E}">
        <p14:creationId xmlns:p14="http://schemas.microsoft.com/office/powerpoint/2010/main" val="156573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565" y="954188"/>
            <a:ext cx="8229600" cy="4525963"/>
          </a:xfrm>
        </p:spPr>
        <p:txBody>
          <a:bodyPr>
            <a:normAutofit/>
          </a:bodyPr>
          <a:lstStyle/>
          <a:p>
            <a:pPr marR="4452">
              <a:lnSpc>
                <a:spcPct val="90000"/>
              </a:lnSpc>
              <a:spcBef>
                <a:spcPts val="1200"/>
              </a:spcBef>
              <a:buFont typeface="Wingdings" pitchFamily="2" charset="2"/>
              <a:buChar char="v"/>
            </a:pPr>
            <a:endParaRPr lang="en-US" sz="2800" dirty="0">
              <a:solidFill>
                <a:srgbClr val="0070C0"/>
              </a:solidFill>
              <a:cs typeface="Arial" pitchFamily="34" charset="0"/>
            </a:endParaRPr>
          </a:p>
          <a:p>
            <a:pPr>
              <a:spcBef>
                <a:spcPts val="1200"/>
              </a:spcBef>
            </a:pPr>
            <a:endParaRPr lang="en-US" sz="2800" dirty="0"/>
          </a:p>
        </p:txBody>
      </p:sp>
      <p:grpSp>
        <p:nvGrpSpPr>
          <p:cNvPr id="7" name="Group 6"/>
          <p:cNvGrpSpPr/>
          <p:nvPr/>
        </p:nvGrpSpPr>
        <p:grpSpPr>
          <a:xfrm>
            <a:off x="803240" y="1942885"/>
            <a:ext cx="7494966" cy="3756523"/>
            <a:chOff x="823233" y="1569239"/>
            <a:chExt cx="7799297" cy="4452049"/>
          </a:xfrm>
        </p:grpSpPr>
        <p:sp>
          <p:nvSpPr>
            <p:cNvPr id="8" name="Oval 7"/>
            <p:cNvSpPr/>
            <p:nvPr/>
          </p:nvSpPr>
          <p:spPr>
            <a:xfrm>
              <a:off x="3116198" y="2933133"/>
              <a:ext cx="2520280" cy="1584176"/>
            </a:xfrm>
            <a:prstGeom prst="ellipse">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sr-Latn-RS" dirty="0"/>
            </a:p>
          </p:txBody>
        </p:sp>
        <p:sp>
          <p:nvSpPr>
            <p:cNvPr id="9" name="Oval 8"/>
            <p:cNvSpPr/>
            <p:nvPr/>
          </p:nvSpPr>
          <p:spPr>
            <a:xfrm>
              <a:off x="2539008" y="2601673"/>
              <a:ext cx="1368152" cy="7920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sz="2400" dirty="0" smtClean="0"/>
                <a:t>O</a:t>
              </a:r>
              <a:r>
                <a:rPr lang="sr-Latn-RS" sz="1600" dirty="0" smtClean="0"/>
                <a:t>1</a:t>
              </a:r>
              <a:endParaRPr lang="sr-Latn-RS" sz="1600" dirty="0"/>
            </a:p>
          </p:txBody>
        </p:sp>
        <p:sp>
          <p:nvSpPr>
            <p:cNvPr id="10" name="Oval 9"/>
            <p:cNvSpPr/>
            <p:nvPr/>
          </p:nvSpPr>
          <p:spPr>
            <a:xfrm>
              <a:off x="4778082" y="2601673"/>
              <a:ext cx="1368152" cy="7920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sz="2400" dirty="0" smtClean="0"/>
                <a:t>O</a:t>
              </a:r>
              <a:r>
                <a:rPr lang="sr-Latn-RS" sz="1600" dirty="0" smtClean="0"/>
                <a:t>2</a:t>
              </a:r>
              <a:endParaRPr lang="sr-Latn-RS" sz="1600" dirty="0"/>
            </a:p>
          </p:txBody>
        </p:sp>
        <p:sp>
          <p:nvSpPr>
            <p:cNvPr id="11" name="Oval 10"/>
            <p:cNvSpPr/>
            <p:nvPr/>
          </p:nvSpPr>
          <p:spPr>
            <a:xfrm>
              <a:off x="2539008" y="3941245"/>
              <a:ext cx="1368152" cy="7920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sz="2400" dirty="0" smtClean="0"/>
                <a:t>O</a:t>
              </a:r>
              <a:r>
                <a:rPr lang="sr-Latn-RS" sz="1600" dirty="0" smtClean="0"/>
                <a:t>N</a:t>
              </a:r>
              <a:endParaRPr lang="sr-Latn-RS" sz="1600" dirty="0"/>
            </a:p>
          </p:txBody>
        </p:sp>
        <p:sp>
          <p:nvSpPr>
            <p:cNvPr id="12" name="Oval 11"/>
            <p:cNvSpPr/>
            <p:nvPr/>
          </p:nvSpPr>
          <p:spPr>
            <a:xfrm>
              <a:off x="4778082" y="3941245"/>
              <a:ext cx="1368152" cy="7920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sz="2400" dirty="0" smtClean="0"/>
                <a:t>O</a:t>
              </a:r>
              <a:r>
                <a:rPr lang="sr-Latn-RS" sz="1600" dirty="0" smtClean="0"/>
                <a:t>3</a:t>
              </a:r>
              <a:endParaRPr lang="sr-Latn-RS" sz="1600" dirty="0"/>
            </a:p>
          </p:txBody>
        </p:sp>
        <p:cxnSp>
          <p:nvCxnSpPr>
            <p:cNvPr id="13" name="Straight Connector 12"/>
            <p:cNvCxnSpPr>
              <a:stCxn id="9" idx="5"/>
              <a:endCxn id="12" idx="1"/>
            </p:cNvCxnSpPr>
            <p:nvPr/>
          </p:nvCxnSpPr>
          <p:spPr>
            <a:xfrm>
              <a:off x="3706799" y="3277762"/>
              <a:ext cx="1271644" cy="77948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a:stCxn id="10" idx="3"/>
              <a:endCxn id="11" idx="7"/>
            </p:cNvCxnSpPr>
            <p:nvPr/>
          </p:nvCxnSpPr>
          <p:spPr>
            <a:xfrm flipH="1">
              <a:off x="3706799" y="3277762"/>
              <a:ext cx="1271644" cy="779482"/>
            </a:xfrm>
            <a:prstGeom prst="line">
              <a:avLst/>
            </a:prstGeom>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6378212" y="1569239"/>
              <a:ext cx="2244318" cy="547143"/>
            </a:xfrm>
            <a:prstGeom prst="rect">
              <a:avLst/>
            </a:prstGeom>
            <a:noFill/>
          </p:spPr>
          <p:txBody>
            <a:bodyPr wrap="none" rtlCol="0">
              <a:spAutoFit/>
            </a:bodyPr>
            <a:lstStyle/>
            <a:p>
              <a:r>
                <a:rPr lang="sr-Latn-RS" sz="2400" dirty="0" smtClean="0"/>
                <a:t>Granica sistema</a:t>
              </a:r>
              <a:endParaRPr lang="sr-Latn-RS" sz="2400" dirty="0"/>
            </a:p>
          </p:txBody>
        </p:sp>
        <p:cxnSp>
          <p:nvCxnSpPr>
            <p:cNvPr id="16" name="Straight Connector 15"/>
            <p:cNvCxnSpPr/>
            <p:nvPr/>
          </p:nvCxnSpPr>
          <p:spPr>
            <a:xfrm flipH="1">
              <a:off x="6368191" y="2051239"/>
              <a:ext cx="489953" cy="329662"/>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701001" y="1668927"/>
              <a:ext cx="1175538" cy="547143"/>
            </a:xfrm>
            <a:prstGeom prst="rect">
              <a:avLst/>
            </a:prstGeom>
            <a:noFill/>
          </p:spPr>
          <p:txBody>
            <a:bodyPr wrap="none" rtlCol="0">
              <a:spAutoFit/>
            </a:bodyPr>
            <a:lstStyle/>
            <a:p>
              <a:r>
                <a:rPr lang="sr-Latn-RS" sz="2400" dirty="0" smtClean="0"/>
                <a:t>Okolina</a:t>
              </a:r>
              <a:endParaRPr lang="sr-Latn-RS" sz="2400" dirty="0"/>
            </a:p>
          </p:txBody>
        </p:sp>
        <p:sp>
          <p:nvSpPr>
            <p:cNvPr id="18" name="Right Arrow 17"/>
            <p:cNvSpPr/>
            <p:nvPr/>
          </p:nvSpPr>
          <p:spPr>
            <a:xfrm>
              <a:off x="823233" y="3277762"/>
              <a:ext cx="1512168" cy="66348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sz="2400" dirty="0" smtClean="0"/>
                <a:t>Ulaz</a:t>
              </a:r>
              <a:endParaRPr lang="sr-Latn-RS" sz="2400" dirty="0"/>
            </a:p>
          </p:txBody>
        </p:sp>
        <p:sp>
          <p:nvSpPr>
            <p:cNvPr id="19" name="Right Arrow 18"/>
            <p:cNvSpPr/>
            <p:nvPr/>
          </p:nvSpPr>
          <p:spPr>
            <a:xfrm>
              <a:off x="6708284" y="3277762"/>
              <a:ext cx="1584176" cy="66348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sz="2400" dirty="0" smtClean="0"/>
                <a:t>Izlaz</a:t>
              </a:r>
              <a:endParaRPr lang="sr-Latn-RS" sz="2400" dirty="0"/>
            </a:p>
          </p:txBody>
        </p:sp>
        <p:sp>
          <p:nvSpPr>
            <p:cNvPr id="20" name="Freeform 19"/>
            <p:cNvSpPr/>
            <p:nvPr/>
          </p:nvSpPr>
          <p:spPr>
            <a:xfrm>
              <a:off x="2051230" y="1957825"/>
              <a:ext cx="4657054" cy="3313069"/>
            </a:xfrm>
            <a:custGeom>
              <a:avLst/>
              <a:gdLst>
                <a:gd name="connsiteX0" fmla="*/ 324280 w 4657054"/>
                <a:gd name="connsiteY0" fmla="*/ 1482792 h 3313069"/>
                <a:gd name="connsiteX1" fmla="*/ 95680 w 4657054"/>
                <a:gd name="connsiteY1" fmla="*/ 3163002 h 3313069"/>
                <a:gd name="connsiteX2" fmla="*/ 2130220 w 4657054"/>
                <a:gd name="connsiteY2" fmla="*/ 3231582 h 3313069"/>
                <a:gd name="connsiteX3" fmla="*/ 3684700 w 4657054"/>
                <a:gd name="connsiteY3" fmla="*/ 3288732 h 3313069"/>
                <a:gd name="connsiteX4" fmla="*/ 4439080 w 4657054"/>
                <a:gd name="connsiteY4" fmla="*/ 2957262 h 3313069"/>
                <a:gd name="connsiteX5" fmla="*/ 4656250 w 4657054"/>
                <a:gd name="connsiteY5" fmla="*/ 2134302 h 3313069"/>
                <a:gd name="connsiteX6" fmla="*/ 4484800 w 4657054"/>
                <a:gd name="connsiteY6" fmla="*/ 785562 h 3313069"/>
                <a:gd name="connsiteX7" fmla="*/ 3856150 w 4657054"/>
                <a:gd name="connsiteY7" fmla="*/ 42612 h 3313069"/>
                <a:gd name="connsiteX8" fmla="*/ 2690290 w 4657054"/>
                <a:gd name="connsiteY8" fmla="*/ 111192 h 3313069"/>
                <a:gd name="connsiteX9" fmla="*/ 1924480 w 4657054"/>
                <a:gd name="connsiteY9" fmla="*/ 282642 h 3313069"/>
                <a:gd name="connsiteX10" fmla="*/ 770050 w 4657054"/>
                <a:gd name="connsiteY10" fmla="*/ 214062 h 3313069"/>
                <a:gd name="connsiteX11" fmla="*/ 255700 w 4657054"/>
                <a:gd name="connsiteY11" fmla="*/ 534102 h 3313069"/>
                <a:gd name="connsiteX12" fmla="*/ 324280 w 4657054"/>
                <a:gd name="connsiteY12" fmla="*/ 1482792 h 33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7054" h="3313069">
                  <a:moveTo>
                    <a:pt x="324280" y="1482792"/>
                  </a:moveTo>
                  <a:cubicBezTo>
                    <a:pt x="297610" y="1920942"/>
                    <a:pt x="-205310" y="2871537"/>
                    <a:pt x="95680" y="3163002"/>
                  </a:cubicBezTo>
                  <a:cubicBezTo>
                    <a:pt x="396670" y="3454467"/>
                    <a:pt x="2130220" y="3231582"/>
                    <a:pt x="2130220" y="3231582"/>
                  </a:cubicBezTo>
                  <a:cubicBezTo>
                    <a:pt x="2728390" y="3252537"/>
                    <a:pt x="3299890" y="3334452"/>
                    <a:pt x="3684700" y="3288732"/>
                  </a:cubicBezTo>
                  <a:cubicBezTo>
                    <a:pt x="4069510" y="3243012"/>
                    <a:pt x="4277155" y="3149667"/>
                    <a:pt x="4439080" y="2957262"/>
                  </a:cubicBezTo>
                  <a:cubicBezTo>
                    <a:pt x="4601005" y="2764857"/>
                    <a:pt x="4648630" y="2496252"/>
                    <a:pt x="4656250" y="2134302"/>
                  </a:cubicBezTo>
                  <a:cubicBezTo>
                    <a:pt x="4663870" y="1772352"/>
                    <a:pt x="4618150" y="1134177"/>
                    <a:pt x="4484800" y="785562"/>
                  </a:cubicBezTo>
                  <a:cubicBezTo>
                    <a:pt x="4351450" y="436947"/>
                    <a:pt x="4155235" y="155007"/>
                    <a:pt x="3856150" y="42612"/>
                  </a:cubicBezTo>
                  <a:cubicBezTo>
                    <a:pt x="3557065" y="-69783"/>
                    <a:pt x="3012235" y="71187"/>
                    <a:pt x="2690290" y="111192"/>
                  </a:cubicBezTo>
                  <a:cubicBezTo>
                    <a:pt x="2368345" y="151197"/>
                    <a:pt x="2244520" y="265497"/>
                    <a:pt x="1924480" y="282642"/>
                  </a:cubicBezTo>
                  <a:cubicBezTo>
                    <a:pt x="1604440" y="299787"/>
                    <a:pt x="1048180" y="172152"/>
                    <a:pt x="770050" y="214062"/>
                  </a:cubicBezTo>
                  <a:cubicBezTo>
                    <a:pt x="491920" y="255972"/>
                    <a:pt x="328090" y="316932"/>
                    <a:pt x="255700" y="534102"/>
                  </a:cubicBezTo>
                  <a:cubicBezTo>
                    <a:pt x="183310" y="751272"/>
                    <a:pt x="350950" y="1044642"/>
                    <a:pt x="324280" y="1482792"/>
                  </a:cubicBezTo>
                  <a:close/>
                </a:path>
              </a:pathLst>
            </a:cu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r-Latn-RS"/>
            </a:p>
          </p:txBody>
        </p:sp>
        <p:sp>
          <p:nvSpPr>
            <p:cNvPr id="21" name="Rectangle 20"/>
            <p:cNvSpPr/>
            <p:nvPr/>
          </p:nvSpPr>
          <p:spPr>
            <a:xfrm>
              <a:off x="7148646" y="3797229"/>
              <a:ext cx="144016" cy="222405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r-Latn-RS"/>
            </a:p>
          </p:txBody>
        </p:sp>
        <p:sp>
          <p:nvSpPr>
            <p:cNvPr id="22" name="Rectangle 21"/>
            <p:cNvSpPr/>
            <p:nvPr/>
          </p:nvSpPr>
          <p:spPr>
            <a:xfrm>
              <a:off x="1579317" y="5852011"/>
              <a:ext cx="5713345" cy="169277"/>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r-Latn-RS"/>
            </a:p>
          </p:txBody>
        </p:sp>
        <p:sp>
          <p:nvSpPr>
            <p:cNvPr id="23" name="Up Arrow 22"/>
            <p:cNvSpPr/>
            <p:nvPr/>
          </p:nvSpPr>
          <p:spPr>
            <a:xfrm>
              <a:off x="1460014" y="3797229"/>
              <a:ext cx="240987" cy="2224059"/>
            </a:xfrm>
            <a:prstGeom prst="upArrow">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r-Latn-RS"/>
            </a:p>
          </p:txBody>
        </p:sp>
        <p:sp>
          <p:nvSpPr>
            <p:cNvPr id="24" name="TextBox 23"/>
            <p:cNvSpPr txBox="1"/>
            <p:nvPr/>
          </p:nvSpPr>
          <p:spPr>
            <a:xfrm>
              <a:off x="3665992" y="5173381"/>
              <a:ext cx="2271336" cy="818511"/>
            </a:xfrm>
            <a:prstGeom prst="rect">
              <a:avLst/>
            </a:prstGeom>
            <a:noFill/>
          </p:spPr>
          <p:txBody>
            <a:bodyPr wrap="square" rtlCol="0">
              <a:spAutoFit/>
            </a:bodyPr>
            <a:lstStyle/>
            <a:p>
              <a:pPr>
                <a:lnSpc>
                  <a:spcPct val="80000"/>
                </a:lnSpc>
              </a:pPr>
              <a:r>
                <a:rPr lang="sr-Latn-RS" sz="2400" dirty="0" smtClean="0"/>
                <a:t>Povratna veza i kontrolna petlja</a:t>
              </a:r>
              <a:endParaRPr lang="sr-Latn-RS" sz="2400" dirty="0"/>
            </a:p>
          </p:txBody>
        </p:sp>
      </p:grpSp>
      <p:sp>
        <p:nvSpPr>
          <p:cNvPr id="25" name="Title 1"/>
          <p:cNvSpPr txBox="1">
            <a:spLocks/>
          </p:cNvSpPr>
          <p:nvPr/>
        </p:nvSpPr>
        <p:spPr>
          <a:xfrm>
            <a:off x="755576" y="1196752"/>
            <a:ext cx="4896544" cy="70609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sr-Latn-RS" smtClean="0">
                <a:solidFill>
                  <a:srgbClr val="002060"/>
                </a:solidFill>
                <a:latin typeface="Cambria" pitchFamily="18" charset="0"/>
                <a:ea typeface="Cambria" pitchFamily="18" charset="0"/>
              </a:rPr>
              <a:t>Opšta teorija sistema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59585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73832"/>
            <a:ext cx="4845224" cy="1143000"/>
          </a:xfrm>
        </p:spPr>
        <p:txBody>
          <a:bodyPr>
            <a:normAutofit/>
          </a:bodyPr>
          <a:lstStyle/>
          <a:p>
            <a:r>
              <a:rPr lang="sr-Latn-RS" sz="4000" dirty="0" smtClean="0">
                <a:solidFill>
                  <a:srgbClr val="002060"/>
                </a:solidFill>
                <a:latin typeface="Cambria" pitchFamily="18" charset="0"/>
                <a:ea typeface="Cambria" pitchFamily="18" charset="0"/>
              </a:rPr>
              <a:t>Elementi sistema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1844824"/>
            <a:ext cx="8064896" cy="4608512"/>
          </a:xfrm>
        </p:spPr>
        <p:txBody>
          <a:bodyPr>
            <a:noAutofit/>
          </a:bodyPr>
          <a:lstStyle/>
          <a:p>
            <a:pPr marL="0" indent="0">
              <a:buNone/>
            </a:pPr>
            <a:r>
              <a:rPr lang="pl-PL" sz="2400" dirty="0" smtClean="0">
                <a:solidFill>
                  <a:srgbClr val="002060"/>
                </a:solidFill>
                <a:latin typeface="Cambria" pitchFamily="18" charset="0"/>
                <a:ea typeface="Cambria" pitchFamily="18" charset="0"/>
              </a:rPr>
              <a:t>1</a:t>
            </a:r>
            <a:r>
              <a:rPr lang="pl-PL" sz="2400" dirty="0">
                <a:solidFill>
                  <a:srgbClr val="002060"/>
                </a:solidFill>
                <a:latin typeface="Cambria" pitchFamily="18" charset="0"/>
                <a:ea typeface="Cambria" pitchFamily="18" charset="0"/>
              </a:rPr>
              <a:t>. Podsistemi, odnosno komponente koje pripadaju sistemu;</a:t>
            </a:r>
          </a:p>
          <a:p>
            <a:pPr marL="0" indent="0">
              <a:buNone/>
            </a:pPr>
            <a:r>
              <a:rPr lang="en-US" sz="2400" dirty="0">
                <a:solidFill>
                  <a:srgbClr val="002060"/>
                </a:solidFill>
                <a:latin typeface="Cambria" pitchFamily="18" charset="0"/>
                <a:ea typeface="Cambria" pitchFamily="18" charset="0"/>
              </a:rPr>
              <a:t>2. </a:t>
            </a:r>
            <a:r>
              <a:rPr lang="en-US" sz="2400" dirty="0" err="1">
                <a:solidFill>
                  <a:srgbClr val="002060"/>
                </a:solidFill>
                <a:latin typeface="Cambria" pitchFamily="18" charset="0"/>
                <a:ea typeface="Cambria" pitchFamily="18" charset="0"/>
              </a:rPr>
              <a:t>Granice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definišu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opseg</a:t>
            </a:r>
            <a:r>
              <a:rPr lang="en-US" sz="2400" dirty="0">
                <a:solidFill>
                  <a:srgbClr val="002060"/>
                </a:solidFill>
                <a:latin typeface="Cambria" pitchFamily="18" charset="0"/>
                <a:ea typeface="Cambria" pitchFamily="18" charset="0"/>
              </a:rPr>
              <a:t> i </a:t>
            </a:r>
            <a:r>
              <a:rPr lang="en-US" sz="2400" dirty="0" err="1">
                <a:solidFill>
                  <a:srgbClr val="002060"/>
                </a:solidFill>
                <a:latin typeface="Cambria" pitchFamily="18" charset="0"/>
                <a:ea typeface="Cambria" pitchFamily="18" charset="0"/>
              </a:rPr>
              <a:t>domašaj</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a:t>
            </a:r>
          </a:p>
          <a:p>
            <a:pPr marL="0" indent="0">
              <a:buNone/>
            </a:pPr>
            <a:r>
              <a:rPr lang="en-US" sz="2400" dirty="0">
                <a:solidFill>
                  <a:srgbClr val="002060"/>
                </a:solidFill>
                <a:latin typeface="Cambria" pitchFamily="18" charset="0"/>
                <a:ea typeface="Cambria" pitchFamily="18" charset="0"/>
              </a:rPr>
              <a:t>3. </a:t>
            </a:r>
            <a:r>
              <a:rPr lang="en-US" sz="2400" dirty="0" err="1">
                <a:solidFill>
                  <a:srgbClr val="002060"/>
                </a:solidFill>
                <a:latin typeface="Cambria" pitchFamily="18" charset="0"/>
                <a:ea typeface="Cambria" pitchFamily="18" charset="0"/>
              </a:rPr>
              <a:t>Okolina</a:t>
            </a:r>
            <a:r>
              <a:rPr lang="en-US" sz="2400" dirty="0">
                <a:solidFill>
                  <a:srgbClr val="002060"/>
                </a:solidFill>
                <a:latin typeface="Cambria" pitchFamily="18" charset="0"/>
                <a:ea typeface="Cambria" pitchFamily="18" charset="0"/>
              </a:rPr>
              <a:t> je </a:t>
            </a:r>
            <a:r>
              <a:rPr lang="en-US" sz="2400" dirty="0" err="1">
                <a:solidFill>
                  <a:srgbClr val="002060"/>
                </a:solidFill>
                <a:latin typeface="Cambria" pitchFamily="18" charset="0"/>
                <a:ea typeface="Cambria" pitchFamily="18" charset="0"/>
              </a:rPr>
              <a:t>sve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što</a:t>
            </a:r>
            <a:r>
              <a:rPr lang="en-US" sz="2400" dirty="0">
                <a:solidFill>
                  <a:srgbClr val="002060"/>
                </a:solidFill>
                <a:latin typeface="Cambria" pitchFamily="18" charset="0"/>
                <a:ea typeface="Cambria" pitchFamily="18" charset="0"/>
              </a:rPr>
              <a:t> je </a:t>
            </a:r>
            <a:r>
              <a:rPr lang="en-US" sz="2400" dirty="0" err="1">
                <a:solidFill>
                  <a:srgbClr val="002060"/>
                </a:solidFill>
                <a:latin typeface="Cambria" pitchFamily="18" charset="0"/>
                <a:ea typeface="Cambria" pitchFamily="18" charset="0"/>
              </a:rPr>
              <a:t>izvan</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granica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ali</a:t>
            </a:r>
            <a:r>
              <a:rPr lang="en-US" sz="2400" dirty="0">
                <a:solidFill>
                  <a:srgbClr val="002060"/>
                </a:solidFill>
                <a:latin typeface="Cambria" pitchFamily="18" charset="0"/>
                <a:ea typeface="Cambria" pitchFamily="18" charset="0"/>
              </a:rPr>
              <a:t> se </a:t>
            </a:r>
            <a:r>
              <a:rPr lang="en-US" sz="2400" dirty="0" err="1">
                <a:solidFill>
                  <a:srgbClr val="002060"/>
                </a:solidFill>
                <a:latin typeface="Cambria" pitchFamily="18" charset="0"/>
                <a:ea typeface="Cambria" pitchFamily="18" charset="0"/>
              </a:rPr>
              <a:t>još</a:t>
            </a:r>
            <a:r>
              <a:rPr lang="en-US" sz="2400" dirty="0">
                <a:solidFill>
                  <a:srgbClr val="002060"/>
                </a:solidFill>
                <a:latin typeface="Cambria" pitchFamily="18" charset="0"/>
                <a:ea typeface="Cambria" pitchFamily="18" charset="0"/>
              </a:rPr>
              <a:t> </a:t>
            </a:r>
            <a:r>
              <a:rPr lang="en-US" sz="2400" dirty="0" err="1" smtClean="0">
                <a:solidFill>
                  <a:srgbClr val="002060"/>
                </a:solidFill>
                <a:latin typeface="Cambria" pitchFamily="18" charset="0"/>
                <a:ea typeface="Cambria" pitchFamily="18" charset="0"/>
              </a:rPr>
              <a:t>uvek</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tiče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a:t>
            </a:r>
          </a:p>
          <a:p>
            <a:pPr marL="0" indent="0">
              <a:buNone/>
            </a:pPr>
            <a:r>
              <a:rPr lang="en-US" sz="2400" dirty="0">
                <a:solidFill>
                  <a:srgbClr val="002060"/>
                </a:solidFill>
                <a:latin typeface="Cambria" pitchFamily="18" charset="0"/>
                <a:ea typeface="Cambria" pitchFamily="18" charset="0"/>
              </a:rPr>
              <a:t>4. </a:t>
            </a:r>
            <a:r>
              <a:rPr lang="en-US" sz="2400" dirty="0" err="1">
                <a:solidFill>
                  <a:srgbClr val="002060"/>
                </a:solidFill>
                <a:latin typeface="Cambria" pitchFamily="18" charset="0"/>
                <a:ea typeface="Cambria" pitchFamily="18" charset="0"/>
              </a:rPr>
              <a:t>Ulazi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elementi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koji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ulaze</a:t>
            </a:r>
            <a:r>
              <a:rPr lang="en-US" sz="2400" dirty="0">
                <a:solidFill>
                  <a:srgbClr val="002060"/>
                </a:solidFill>
                <a:latin typeface="Cambria" pitchFamily="18" charset="0"/>
                <a:ea typeface="Cambria" pitchFamily="18" charset="0"/>
              </a:rPr>
              <a:t> u </a:t>
            </a:r>
            <a:r>
              <a:rPr lang="en-US" sz="2400" dirty="0" err="1">
                <a:solidFill>
                  <a:srgbClr val="002060"/>
                </a:solidFill>
                <a:latin typeface="Cambria" pitchFamily="18" charset="0"/>
                <a:ea typeface="Cambria" pitchFamily="18" charset="0"/>
              </a:rPr>
              <a:t>sistem</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iz</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okoline</a:t>
            </a:r>
            <a:r>
              <a:rPr lang="en-US" sz="2400" dirty="0">
                <a:solidFill>
                  <a:srgbClr val="002060"/>
                </a:solidFill>
                <a:latin typeface="Cambria" pitchFamily="18" charset="0"/>
                <a:ea typeface="Cambria" pitchFamily="18" charset="0"/>
              </a:rPr>
              <a:t>;</a:t>
            </a:r>
          </a:p>
          <a:p>
            <a:pPr marL="0" indent="0">
              <a:buNone/>
            </a:pPr>
            <a:r>
              <a:rPr lang="en-US" sz="2400" dirty="0">
                <a:solidFill>
                  <a:srgbClr val="002060"/>
                </a:solidFill>
                <a:latin typeface="Cambria" pitchFamily="18" charset="0"/>
                <a:ea typeface="Cambria" pitchFamily="18" charset="0"/>
              </a:rPr>
              <a:t>5. </a:t>
            </a:r>
            <a:r>
              <a:rPr lang="en-US" sz="2400" dirty="0" err="1">
                <a:solidFill>
                  <a:srgbClr val="002060"/>
                </a:solidFill>
                <a:latin typeface="Cambria" pitchFamily="18" charset="0"/>
                <a:ea typeface="Cambria" pitchFamily="18" charset="0"/>
              </a:rPr>
              <a:t>Izlazi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elementi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koji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napuštaju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t>
            </a:r>
            <a:r>
              <a:rPr lang="en-US" sz="2400" dirty="0">
                <a:solidFill>
                  <a:srgbClr val="002060"/>
                </a:solidFill>
                <a:latin typeface="Cambria" pitchFamily="18" charset="0"/>
                <a:ea typeface="Cambria" pitchFamily="18" charset="0"/>
              </a:rPr>
              <a:t>;</a:t>
            </a:r>
          </a:p>
          <a:p>
            <a:pPr marL="0" indent="0">
              <a:buNone/>
            </a:pPr>
            <a:r>
              <a:rPr lang="vi-VN" sz="2400" dirty="0">
                <a:solidFill>
                  <a:srgbClr val="002060"/>
                </a:solidFill>
                <a:latin typeface="Cambria" pitchFamily="18" charset="0"/>
                <a:ea typeface="Cambria" pitchFamily="18" charset="0"/>
              </a:rPr>
              <a:t>6. </a:t>
            </a:r>
            <a:r>
              <a:rPr lang="vi-VN" sz="2400" dirty="0">
                <a:solidFill>
                  <a:srgbClr val="002060"/>
                </a:solidFill>
                <a:latin typeface="Cambria" pitchFamily="18" charset="0"/>
                <a:ea typeface="Cambria" pitchFamily="18" charset="0"/>
                <a:cs typeface="Calibri" pitchFamily="34" charset="0"/>
              </a:rPr>
              <a:t>Interfejs je veze između sistema i njegove okoline;</a:t>
            </a:r>
          </a:p>
          <a:p>
            <a:pPr marL="0" indent="0">
              <a:buNone/>
            </a:pPr>
            <a:r>
              <a:rPr lang="vi-VN" sz="2400" dirty="0">
                <a:solidFill>
                  <a:srgbClr val="002060"/>
                </a:solidFill>
                <a:latin typeface="Cambria" pitchFamily="18" charset="0"/>
                <a:ea typeface="Cambria" pitchFamily="18" charset="0"/>
                <a:cs typeface="Calibri" pitchFamily="34" charset="0"/>
              </a:rPr>
              <a:t>7. Ograničenja, koja sačinjavaju unutrašnji i </a:t>
            </a:r>
            <a:r>
              <a:rPr lang="sr-Latn-RS" sz="2400" dirty="0" smtClean="0">
                <a:solidFill>
                  <a:srgbClr val="002060"/>
                </a:solidFill>
                <a:latin typeface="Cambria" pitchFamily="18" charset="0"/>
                <a:ea typeface="Cambria" pitchFamily="18" charset="0"/>
                <a:cs typeface="Calibri" pitchFamily="34" charset="0"/>
              </a:rPr>
              <a:t>spoljašnji</a:t>
            </a:r>
            <a:r>
              <a:rPr lang="vi-VN" sz="2400" dirty="0" smtClean="0">
                <a:solidFill>
                  <a:srgbClr val="002060"/>
                </a:solidFill>
                <a:latin typeface="Cambria" pitchFamily="18" charset="0"/>
                <a:ea typeface="Cambria" pitchFamily="18" charset="0"/>
                <a:cs typeface="Calibri" pitchFamily="34" charset="0"/>
              </a:rPr>
              <a:t>i </a:t>
            </a:r>
            <a:r>
              <a:rPr lang="vi-VN" sz="2400" dirty="0">
                <a:solidFill>
                  <a:srgbClr val="002060"/>
                </a:solidFill>
                <a:latin typeface="Cambria" pitchFamily="18" charset="0"/>
                <a:ea typeface="Cambria" pitchFamily="18" charset="0"/>
                <a:cs typeface="Calibri" pitchFamily="34" charset="0"/>
              </a:rPr>
              <a:t>činioci koji određuju </a:t>
            </a:r>
            <a:r>
              <a:rPr lang="vi-VN" sz="2400" dirty="0" smtClean="0">
                <a:solidFill>
                  <a:srgbClr val="002060"/>
                </a:solidFill>
                <a:latin typeface="Cambria" pitchFamily="18" charset="0"/>
                <a:ea typeface="Cambria" pitchFamily="18" charset="0"/>
                <a:cs typeface="Calibri" pitchFamily="34" charset="0"/>
              </a:rPr>
              <a:t>i</a:t>
            </a:r>
            <a:r>
              <a:rPr lang="sr-Latn-RS" sz="2400" dirty="0" smtClean="0">
                <a:solidFill>
                  <a:srgbClr val="002060"/>
                </a:solidFill>
                <a:latin typeface="Cambria" pitchFamily="18" charset="0"/>
                <a:ea typeface="Cambria" pitchFamily="18" charset="0"/>
                <a:cs typeface="Calibri" pitchFamily="34" charset="0"/>
              </a:rPr>
              <a:t> </a:t>
            </a:r>
            <a:r>
              <a:rPr lang="en-US" sz="2400" dirty="0" err="1" smtClean="0">
                <a:solidFill>
                  <a:srgbClr val="002060"/>
                </a:solidFill>
                <a:latin typeface="Cambria" pitchFamily="18" charset="0"/>
                <a:ea typeface="Cambria" pitchFamily="18" charset="0"/>
              </a:rPr>
              <a:t>ograničavaju</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funkcionisanje</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a:t>
            </a:r>
          </a:p>
          <a:p>
            <a:pPr marL="0" indent="0">
              <a:buNone/>
            </a:pPr>
            <a:r>
              <a:rPr lang="vi-VN" sz="2400" dirty="0">
                <a:solidFill>
                  <a:srgbClr val="002060"/>
                </a:solidFill>
                <a:latin typeface="Cambria" pitchFamily="18" charset="0"/>
                <a:ea typeface="Cambria" pitchFamily="18" charset="0"/>
              </a:rPr>
              <a:t>8. </a:t>
            </a:r>
            <a:r>
              <a:rPr lang="vi-VN" sz="2400" dirty="0">
                <a:solidFill>
                  <a:srgbClr val="002060"/>
                </a:solidFill>
                <a:latin typeface="Cambria" pitchFamily="18" charset="0"/>
                <a:ea typeface="Cambria" pitchFamily="18" charset="0"/>
                <a:cs typeface="Calibri" pitchFamily="34" charset="0"/>
              </a:rPr>
              <a:t>Karakteristike, koje opisuju organizaciju, interakciju, međuzavisnost </a:t>
            </a:r>
            <a:r>
              <a:rPr lang="vi-VN" sz="2400" dirty="0" smtClean="0">
                <a:solidFill>
                  <a:srgbClr val="002060"/>
                </a:solidFill>
                <a:latin typeface="Cambria" pitchFamily="18" charset="0"/>
                <a:ea typeface="Cambria" pitchFamily="18" charset="0"/>
                <a:cs typeface="Calibri" pitchFamily="34" charset="0"/>
              </a:rPr>
              <a:t>i</a:t>
            </a:r>
            <a:r>
              <a:rPr lang="sr-Latn-RS" sz="2400" dirty="0" smtClean="0">
                <a:solidFill>
                  <a:srgbClr val="002060"/>
                </a:solidFill>
                <a:latin typeface="Cambria" pitchFamily="18" charset="0"/>
                <a:ea typeface="Cambria" pitchFamily="18" charset="0"/>
                <a:cs typeface="Calibri" pitchFamily="34" charset="0"/>
              </a:rPr>
              <a:t> </a:t>
            </a:r>
            <a:r>
              <a:rPr lang="en-US" sz="2400" dirty="0" err="1" smtClean="0">
                <a:solidFill>
                  <a:srgbClr val="002060"/>
                </a:solidFill>
                <a:latin typeface="Cambria" pitchFamily="18" charset="0"/>
                <a:ea typeface="Cambria" pitchFamily="18" charset="0"/>
                <a:cs typeface="Calibri" pitchFamily="34" charset="0"/>
              </a:rPr>
              <a:t>integrisanost</a:t>
            </a:r>
            <a:r>
              <a:rPr lang="en-US" sz="2400" dirty="0">
                <a:solidFill>
                  <a:srgbClr val="002060"/>
                </a:solidFill>
                <a:latin typeface="Cambria" pitchFamily="18" charset="0"/>
                <a:ea typeface="Cambria" pitchFamily="18" charset="0"/>
                <a:cs typeface="Calibri" pitchFamily="34" charset="0"/>
              </a:rPr>
              <a:t>.</a:t>
            </a:r>
          </a:p>
        </p:txBody>
      </p:sp>
    </p:spTree>
    <p:extLst>
      <p:ext uri="{BB962C8B-B14F-4D97-AF65-F5344CB8AC3E}">
        <p14:creationId xmlns:p14="http://schemas.microsoft.com/office/powerpoint/2010/main" val="1788853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1196752"/>
            <a:ext cx="8136904" cy="1944216"/>
          </a:xfrm>
        </p:spPr>
        <p:txBody>
          <a:bodyPr>
            <a:noAutofit/>
          </a:bodyPr>
          <a:lstStyle/>
          <a:p>
            <a:pPr marL="161385" marR="4452" indent="-150255">
              <a:lnSpc>
                <a:spcPct val="90000"/>
              </a:lnSpc>
              <a:spcBef>
                <a:spcPts val="1800"/>
              </a:spcBef>
            </a:pPr>
            <a:r>
              <a:rPr lang="vi-VN" sz="2400" spc="-4" dirty="0" smtClean="0">
                <a:solidFill>
                  <a:srgbClr val="002060"/>
                </a:solidFill>
                <a:latin typeface="Cambria" pitchFamily="18" charset="0"/>
                <a:ea typeface="Cambria" pitchFamily="18" charset="0"/>
                <a:cs typeface="Calibri" pitchFamily="34" charset="0"/>
              </a:rPr>
              <a:t>Objekti </a:t>
            </a:r>
            <a:r>
              <a:rPr lang="vi-VN" sz="2400" dirty="0">
                <a:solidFill>
                  <a:srgbClr val="002060"/>
                </a:solidFill>
                <a:latin typeface="Cambria" pitchFamily="18" charset="0"/>
                <a:ea typeface="Cambria" pitchFamily="18" charset="0"/>
                <a:cs typeface="Calibri" pitchFamily="34" charset="0"/>
              </a:rPr>
              <a:t>u </a:t>
            </a:r>
            <a:r>
              <a:rPr lang="vi-VN" sz="2400" spc="-4" dirty="0">
                <a:solidFill>
                  <a:srgbClr val="002060"/>
                </a:solidFill>
                <a:latin typeface="Cambria" pitchFamily="18" charset="0"/>
                <a:ea typeface="Cambria" pitchFamily="18" charset="0"/>
                <a:cs typeface="Calibri" pitchFamily="34" charset="0"/>
              </a:rPr>
              <a:t>sistemu mogu  biti veoma </a:t>
            </a:r>
            <a:r>
              <a:rPr lang="vi-VN" sz="2400" dirty="0">
                <a:solidFill>
                  <a:srgbClr val="002060"/>
                </a:solidFill>
                <a:latin typeface="Cambria" pitchFamily="18" charset="0"/>
                <a:ea typeface="Cambria" pitchFamily="18" charset="0"/>
                <a:cs typeface="Calibri" pitchFamily="34" charset="0"/>
              </a:rPr>
              <a:t>različiti, a </a:t>
            </a:r>
            <a:r>
              <a:rPr lang="vi-VN" sz="2400" spc="-4" dirty="0">
                <a:solidFill>
                  <a:srgbClr val="002060"/>
                </a:solidFill>
                <a:latin typeface="Cambria" pitchFamily="18" charset="0"/>
                <a:ea typeface="Cambria" pitchFamily="18" charset="0"/>
                <a:cs typeface="Calibri" pitchFamily="34" charset="0"/>
              </a:rPr>
              <a:t>veze </a:t>
            </a:r>
            <a:r>
              <a:rPr lang="vi-VN" sz="2400" spc="-39" dirty="0">
                <a:solidFill>
                  <a:srgbClr val="002060"/>
                </a:solidFill>
                <a:latin typeface="Cambria" pitchFamily="18" charset="0"/>
                <a:ea typeface="Cambria" pitchFamily="18" charset="0"/>
                <a:cs typeface="Calibri" pitchFamily="34" charset="0"/>
              </a:rPr>
              <a:t>između </a:t>
            </a:r>
            <a:r>
              <a:rPr lang="vi-VN" sz="2400" dirty="0">
                <a:solidFill>
                  <a:srgbClr val="002060"/>
                </a:solidFill>
                <a:latin typeface="Cambria" pitchFamily="18" charset="0"/>
                <a:ea typeface="Cambria" pitchFamily="18" charset="0"/>
                <a:cs typeface="Calibri" pitchFamily="34" charset="0"/>
              </a:rPr>
              <a:t>objekata u </a:t>
            </a:r>
            <a:r>
              <a:rPr lang="vi-VN" sz="2400" spc="-4" dirty="0">
                <a:solidFill>
                  <a:srgbClr val="002060"/>
                </a:solidFill>
                <a:latin typeface="Cambria" pitchFamily="18" charset="0"/>
                <a:ea typeface="Cambria" pitchFamily="18" charset="0"/>
                <a:cs typeface="Calibri" pitchFamily="34" charset="0"/>
              </a:rPr>
              <a:t>sistemu </a:t>
            </a:r>
            <a:r>
              <a:rPr lang="vi-VN" sz="2400" dirty="0">
                <a:solidFill>
                  <a:srgbClr val="002060"/>
                </a:solidFill>
                <a:latin typeface="Cambria" pitchFamily="18" charset="0"/>
                <a:ea typeface="Cambria" pitchFamily="18" charset="0"/>
                <a:cs typeface="Calibri" pitchFamily="34" charset="0"/>
              </a:rPr>
              <a:t>i </a:t>
            </a:r>
            <a:r>
              <a:rPr lang="vi-VN" sz="2400" spc="-4" dirty="0">
                <a:solidFill>
                  <a:srgbClr val="002060"/>
                </a:solidFill>
                <a:latin typeface="Cambria" pitchFamily="18" charset="0"/>
                <a:ea typeface="Cambria" pitchFamily="18" charset="0"/>
                <a:cs typeface="Calibri" pitchFamily="34" charset="0"/>
              </a:rPr>
              <a:t>dejstvo okoline </a:t>
            </a:r>
            <a:r>
              <a:rPr lang="vi-VN" sz="2400" spc="-9" dirty="0">
                <a:solidFill>
                  <a:srgbClr val="002060"/>
                </a:solidFill>
                <a:latin typeface="Cambria" pitchFamily="18" charset="0"/>
                <a:ea typeface="Cambria" pitchFamily="18" charset="0"/>
                <a:cs typeface="Calibri" pitchFamily="34" charset="0"/>
              </a:rPr>
              <a:t>na </a:t>
            </a:r>
            <a:r>
              <a:rPr lang="vi-VN" sz="2400" spc="-4" dirty="0">
                <a:solidFill>
                  <a:srgbClr val="002060"/>
                </a:solidFill>
                <a:latin typeface="Cambria" pitchFamily="18" charset="0"/>
                <a:ea typeface="Cambria" pitchFamily="18" charset="0"/>
                <a:cs typeface="Calibri" pitchFamily="34" charset="0"/>
              </a:rPr>
              <a:t>sistem se </a:t>
            </a:r>
            <a:r>
              <a:rPr lang="vi-VN" sz="2400" dirty="0">
                <a:solidFill>
                  <a:srgbClr val="002060"/>
                </a:solidFill>
                <a:latin typeface="Cambria" pitchFamily="18" charset="0"/>
                <a:ea typeface="Cambria" pitchFamily="18" charset="0"/>
                <a:cs typeface="Calibri" pitchFamily="34" charset="0"/>
              </a:rPr>
              <a:t>ostvaruje na </a:t>
            </a:r>
            <a:r>
              <a:rPr lang="vi-VN" sz="2400" spc="-4" dirty="0">
                <a:solidFill>
                  <a:srgbClr val="002060"/>
                </a:solidFill>
                <a:latin typeface="Cambria" pitchFamily="18" charset="0"/>
                <a:ea typeface="Cambria" pitchFamily="18" charset="0"/>
                <a:cs typeface="Calibri" pitchFamily="34" charset="0"/>
              </a:rPr>
              <a:t>tri  načina: </a:t>
            </a:r>
            <a:r>
              <a:rPr lang="vi-VN" sz="2400" b="1" dirty="0">
                <a:solidFill>
                  <a:srgbClr val="002060"/>
                </a:solidFill>
                <a:latin typeface="Cambria" pitchFamily="18" charset="0"/>
                <a:ea typeface="Cambria" pitchFamily="18" charset="0"/>
                <a:cs typeface="Calibri" pitchFamily="34" charset="0"/>
              </a:rPr>
              <a:t>razmenom </a:t>
            </a:r>
            <a:r>
              <a:rPr lang="vi-VN" sz="2400" b="1" spc="-4" dirty="0">
                <a:solidFill>
                  <a:srgbClr val="002060"/>
                </a:solidFill>
                <a:latin typeface="Cambria" pitchFamily="18" charset="0"/>
                <a:ea typeface="Cambria" pitchFamily="18" charset="0"/>
                <a:cs typeface="Calibri" pitchFamily="34" charset="0"/>
              </a:rPr>
              <a:t>materije, energije ili informacija. </a:t>
            </a:r>
            <a:endParaRPr lang="vi-VN" sz="2400" b="1" dirty="0">
              <a:solidFill>
                <a:srgbClr val="002060"/>
              </a:solidFill>
              <a:latin typeface="Cambria" pitchFamily="18" charset="0"/>
              <a:ea typeface="Cambria" pitchFamily="18" charset="0"/>
              <a:cs typeface="Calibri" pitchFamily="34" charset="0"/>
            </a:endParaRPr>
          </a:p>
          <a:p>
            <a:pPr marL="0" indent="0">
              <a:lnSpc>
                <a:spcPct val="80000"/>
              </a:lnSpc>
              <a:spcBef>
                <a:spcPts val="1800"/>
              </a:spcBef>
              <a:buNone/>
            </a:pPr>
            <a:endParaRPr lang="en-US" sz="2400" spc="-4" dirty="0">
              <a:solidFill>
                <a:srgbClr val="002060"/>
              </a:solidFill>
              <a:latin typeface="Cambria" pitchFamily="18" charset="0"/>
              <a:ea typeface="Cambria" pitchFamily="18" charset="0"/>
              <a:cs typeface="Calibri" pitchFamily="34" charset="0"/>
            </a:endParaRPr>
          </a:p>
        </p:txBody>
      </p:sp>
      <p:pic>
        <p:nvPicPr>
          <p:cNvPr id="4"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475656" y="2852936"/>
            <a:ext cx="6926586"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648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4718"/>
            <a:ext cx="7020272" cy="778098"/>
          </a:xfrm>
        </p:spPr>
        <p:txBody>
          <a:bodyPr>
            <a:normAutofit/>
          </a:bodyPr>
          <a:lstStyle/>
          <a:p>
            <a:r>
              <a:rPr lang="en-US" sz="4000" dirty="0" err="1" smtClean="0">
                <a:solidFill>
                  <a:srgbClr val="002060"/>
                </a:solidFill>
                <a:latin typeface="Cambria" pitchFamily="18" charset="0"/>
                <a:ea typeface="Cambria" pitchFamily="18" charset="0"/>
              </a:rPr>
              <a:t>Ve</a:t>
            </a:r>
            <a:r>
              <a:rPr lang="sr-Latn-RS" sz="4000" dirty="0" smtClean="0">
                <a:solidFill>
                  <a:srgbClr val="002060"/>
                </a:solidFill>
                <a:latin typeface="Cambria" pitchFamily="18" charset="0"/>
                <a:ea typeface="Cambria" pitchFamily="18" charset="0"/>
              </a:rPr>
              <a:t>ze među elementima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590872" y="1988840"/>
            <a:ext cx="7797552" cy="4176464"/>
          </a:xfrm>
        </p:spPr>
        <p:txBody>
          <a:bodyPr>
            <a:noAutofit/>
          </a:bodyPr>
          <a:lstStyle/>
          <a:p>
            <a:pPr>
              <a:spcBef>
                <a:spcPts val="1578"/>
              </a:spcBef>
            </a:pPr>
            <a:r>
              <a:rPr lang="vi-VN" sz="2400" spc="-4" dirty="0" smtClean="0">
                <a:solidFill>
                  <a:srgbClr val="1F497D"/>
                </a:solidFill>
                <a:latin typeface="Cambria" pitchFamily="18" charset="0"/>
                <a:ea typeface="Cambria" pitchFamily="18" charset="0"/>
                <a:cs typeface="Arial" pitchFamily="34" charset="0"/>
              </a:rPr>
              <a:t>Jasno </a:t>
            </a:r>
            <a:r>
              <a:rPr lang="vi-VN" sz="2400" spc="-31" dirty="0" smtClean="0">
                <a:solidFill>
                  <a:srgbClr val="1F497D"/>
                </a:solidFill>
                <a:latin typeface="Cambria" pitchFamily="18" charset="0"/>
                <a:ea typeface="Cambria" pitchFamily="18" charset="0"/>
                <a:cs typeface="Arial" pitchFamily="34" charset="0"/>
              </a:rPr>
              <a:t>utvrđeni </a:t>
            </a:r>
            <a:r>
              <a:rPr lang="vi-VN" sz="2400" spc="-4" dirty="0" smtClean="0">
                <a:solidFill>
                  <a:srgbClr val="1F497D"/>
                </a:solidFill>
                <a:latin typeface="Cambria" pitchFamily="18" charset="0"/>
                <a:ea typeface="Cambria" pitchFamily="18" charset="0"/>
                <a:cs typeface="Arial" pitchFamily="34" charset="0"/>
              </a:rPr>
              <a:t>elementi </a:t>
            </a:r>
            <a:r>
              <a:rPr lang="vi-VN" sz="2400" spc="-9" dirty="0" smtClean="0">
                <a:solidFill>
                  <a:srgbClr val="1F497D"/>
                </a:solidFill>
                <a:latin typeface="Cambria" pitchFamily="18" charset="0"/>
                <a:ea typeface="Cambria" pitchFamily="18" charset="0"/>
                <a:cs typeface="Arial" pitchFamily="34" charset="0"/>
              </a:rPr>
              <a:t>sistema </a:t>
            </a:r>
            <a:r>
              <a:rPr lang="vi-VN" sz="2400" dirty="0" smtClean="0">
                <a:solidFill>
                  <a:srgbClr val="1F497D"/>
                </a:solidFill>
                <a:latin typeface="Cambria" pitchFamily="18" charset="0"/>
                <a:ea typeface="Cambria" pitchFamily="18" charset="0"/>
                <a:cs typeface="Arial" pitchFamily="34" charset="0"/>
              </a:rPr>
              <a:t>i  </a:t>
            </a:r>
            <a:r>
              <a:rPr lang="vi-VN" sz="2400" spc="-4" dirty="0" smtClean="0">
                <a:solidFill>
                  <a:srgbClr val="1F497D"/>
                </a:solidFill>
                <a:latin typeface="Cambria" pitchFamily="18" charset="0"/>
                <a:ea typeface="Cambria" pitchFamily="18" charset="0"/>
                <a:cs typeface="Arial" pitchFamily="34" charset="0"/>
              </a:rPr>
              <a:t>njihova povezanost (interna </a:t>
            </a:r>
            <a:r>
              <a:rPr lang="vi-VN" sz="2400" dirty="0" smtClean="0">
                <a:solidFill>
                  <a:srgbClr val="1F497D"/>
                </a:solidFill>
                <a:latin typeface="Cambria" pitchFamily="18" charset="0"/>
                <a:ea typeface="Cambria" pitchFamily="18" charset="0"/>
                <a:cs typeface="Arial" pitchFamily="34" charset="0"/>
              </a:rPr>
              <a:t>i </a:t>
            </a:r>
            <a:r>
              <a:rPr lang="vi-VN" sz="2400" spc="-4" dirty="0" smtClean="0">
                <a:solidFill>
                  <a:srgbClr val="1F497D"/>
                </a:solidFill>
                <a:latin typeface="Cambria" pitchFamily="18" charset="0"/>
                <a:ea typeface="Cambria" pitchFamily="18" charset="0"/>
                <a:cs typeface="Arial" pitchFamily="34" charset="0"/>
              </a:rPr>
              <a:t>eksterna), odnosno njihovi ulazi </a:t>
            </a:r>
            <a:r>
              <a:rPr lang="vi-VN" sz="2400" dirty="0" smtClean="0">
                <a:solidFill>
                  <a:srgbClr val="1F497D"/>
                </a:solidFill>
                <a:latin typeface="Cambria" pitchFamily="18" charset="0"/>
                <a:ea typeface="Cambria" pitchFamily="18" charset="0"/>
                <a:cs typeface="Arial" pitchFamily="34" charset="0"/>
              </a:rPr>
              <a:t>i </a:t>
            </a:r>
            <a:r>
              <a:rPr lang="vi-VN" sz="2400" spc="-4" dirty="0" smtClean="0">
                <a:solidFill>
                  <a:srgbClr val="1F497D"/>
                </a:solidFill>
                <a:latin typeface="Cambria" pitchFamily="18" charset="0"/>
                <a:ea typeface="Cambria" pitchFamily="18" charset="0"/>
                <a:cs typeface="Arial" pitchFamily="34" charset="0"/>
              </a:rPr>
              <a:t>izlazi, predstavljaju </a:t>
            </a:r>
            <a:r>
              <a:rPr lang="vi-VN" sz="2400" b="1" spc="-4" dirty="0" smtClean="0">
                <a:solidFill>
                  <a:srgbClr val="1F497D"/>
                </a:solidFill>
                <a:latin typeface="Cambria" pitchFamily="18" charset="0"/>
                <a:ea typeface="Cambria" pitchFamily="18" charset="0"/>
                <a:cs typeface="Arial" pitchFamily="34" charset="0"/>
              </a:rPr>
              <a:t>strukturu</a:t>
            </a:r>
            <a:r>
              <a:rPr lang="vi-VN" sz="2400" b="1" spc="162" dirty="0" smtClean="0">
                <a:solidFill>
                  <a:srgbClr val="1F497D"/>
                </a:solidFill>
                <a:latin typeface="Cambria" pitchFamily="18" charset="0"/>
                <a:ea typeface="Cambria" pitchFamily="18" charset="0"/>
                <a:cs typeface="Arial" pitchFamily="34" charset="0"/>
              </a:rPr>
              <a:t> </a:t>
            </a:r>
            <a:r>
              <a:rPr lang="vi-VN" sz="2400" b="1" spc="-4" dirty="0" smtClean="0">
                <a:solidFill>
                  <a:srgbClr val="1F497D"/>
                </a:solidFill>
                <a:latin typeface="Cambria" pitchFamily="18" charset="0"/>
                <a:ea typeface="Cambria" pitchFamily="18" charset="0"/>
                <a:cs typeface="Arial" pitchFamily="34" charset="0"/>
              </a:rPr>
              <a:t>sistema</a:t>
            </a:r>
            <a:r>
              <a:rPr lang="sr-Latn-RS" sz="2400" dirty="0" smtClean="0">
                <a:solidFill>
                  <a:srgbClr val="1F497D"/>
                </a:solidFill>
                <a:latin typeface="Cambria" pitchFamily="18" charset="0"/>
                <a:ea typeface="Cambria" pitchFamily="18" charset="0"/>
                <a:cs typeface="Arial" pitchFamily="34" charset="0"/>
              </a:rPr>
              <a:t>.</a:t>
            </a:r>
          </a:p>
          <a:p>
            <a:pPr>
              <a:spcBef>
                <a:spcPts val="1578"/>
              </a:spcBef>
            </a:pPr>
            <a:r>
              <a:rPr lang="vi-VN" sz="2400" b="1" spc="-4" dirty="0" smtClean="0">
                <a:solidFill>
                  <a:srgbClr val="1F497D"/>
                </a:solidFill>
                <a:latin typeface="Cambria" pitchFamily="18" charset="0"/>
                <a:ea typeface="Cambria" pitchFamily="18" charset="0"/>
                <a:cs typeface="Arial" pitchFamily="34" charset="0"/>
              </a:rPr>
              <a:t>Materijalne </a:t>
            </a:r>
            <a:r>
              <a:rPr lang="vi-VN" sz="2400" b="1" spc="-4" dirty="0">
                <a:solidFill>
                  <a:srgbClr val="1F497D"/>
                </a:solidFill>
                <a:latin typeface="Cambria" pitchFamily="18" charset="0"/>
                <a:ea typeface="Cambria" pitchFamily="18" charset="0"/>
                <a:cs typeface="Arial" pitchFamily="34" charset="0"/>
              </a:rPr>
              <a:t>veze </a:t>
            </a:r>
            <a:r>
              <a:rPr lang="sr-Latn-RS" sz="2400" spc="-4" dirty="0" smtClean="0">
                <a:solidFill>
                  <a:srgbClr val="1F497D"/>
                </a:solidFill>
                <a:latin typeface="Cambria" pitchFamily="18" charset="0"/>
                <a:ea typeface="Cambria" pitchFamily="18" charset="0"/>
                <a:cs typeface="Arial" pitchFamily="34" charset="0"/>
              </a:rPr>
              <a:t>među elementima</a:t>
            </a:r>
            <a:r>
              <a:rPr lang="vi-VN" sz="2400" spc="-4" dirty="0" smtClean="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karakteriše promena rasporeda, oblika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sastava </a:t>
            </a:r>
            <a:r>
              <a:rPr lang="vi-VN" sz="2400" spc="-4" dirty="0" smtClean="0">
                <a:solidFill>
                  <a:srgbClr val="1F497D"/>
                </a:solidFill>
                <a:latin typeface="Cambria" pitchFamily="18" charset="0"/>
                <a:ea typeface="Cambria" pitchFamily="18" charset="0"/>
                <a:cs typeface="Arial" pitchFamily="34" charset="0"/>
              </a:rPr>
              <a:t>materij</a:t>
            </a:r>
            <a:r>
              <a:rPr lang="sr-Latn-RS" sz="2400" spc="-4" dirty="0" smtClean="0">
                <a:solidFill>
                  <a:srgbClr val="1F497D"/>
                </a:solidFill>
                <a:latin typeface="Cambria" pitchFamily="18" charset="0"/>
                <a:ea typeface="Cambria" pitchFamily="18" charset="0"/>
                <a:cs typeface="Arial" pitchFamily="34" charset="0"/>
              </a:rPr>
              <a:t>e.</a:t>
            </a:r>
          </a:p>
          <a:p>
            <a:pPr>
              <a:spcBef>
                <a:spcPts val="1578"/>
              </a:spcBef>
            </a:pPr>
            <a:r>
              <a:rPr lang="sr-Latn-RS" sz="2400" b="1" spc="-4" dirty="0">
                <a:solidFill>
                  <a:srgbClr val="1F497D"/>
                </a:solidFill>
                <a:latin typeface="Cambria" pitchFamily="18" charset="0"/>
                <a:ea typeface="Cambria" pitchFamily="18" charset="0"/>
                <a:cs typeface="Arial" pitchFamily="34" charset="0"/>
              </a:rPr>
              <a:t>E</a:t>
            </a:r>
            <a:r>
              <a:rPr lang="vi-VN" sz="2400" b="1" spc="-4" dirty="0" smtClean="0">
                <a:solidFill>
                  <a:srgbClr val="1F497D"/>
                </a:solidFill>
                <a:latin typeface="Cambria" pitchFamily="18" charset="0"/>
                <a:ea typeface="Cambria" pitchFamily="18" charset="0"/>
                <a:cs typeface="Arial" pitchFamily="34" charset="0"/>
              </a:rPr>
              <a:t>nergetske </a:t>
            </a:r>
            <a:r>
              <a:rPr lang="sr-Latn-RS" sz="2400" b="1" spc="-4" dirty="0" smtClean="0">
                <a:solidFill>
                  <a:srgbClr val="1F497D"/>
                </a:solidFill>
                <a:latin typeface="Cambria" pitchFamily="18" charset="0"/>
                <a:ea typeface="Cambria" pitchFamily="18" charset="0"/>
                <a:cs typeface="Arial" pitchFamily="34" charset="0"/>
              </a:rPr>
              <a:t>veze </a:t>
            </a:r>
            <a:r>
              <a:rPr lang="sr-Latn-RS" sz="2400" spc="-4" dirty="0" smtClean="0">
                <a:solidFill>
                  <a:srgbClr val="1F497D"/>
                </a:solidFill>
                <a:latin typeface="Cambria" pitchFamily="18" charset="0"/>
                <a:ea typeface="Cambria" pitchFamily="18" charset="0"/>
                <a:cs typeface="Arial" pitchFamily="34" charset="0"/>
              </a:rPr>
              <a:t>karakteriše </a:t>
            </a:r>
            <a:r>
              <a:rPr lang="vi-VN" sz="2400" spc="-4" dirty="0" smtClean="0">
                <a:solidFill>
                  <a:srgbClr val="1F497D"/>
                </a:solidFill>
                <a:latin typeface="Cambria" pitchFamily="18" charset="0"/>
                <a:ea typeface="Cambria" pitchFamily="18" charset="0"/>
                <a:cs typeface="Arial" pitchFamily="34" charset="0"/>
              </a:rPr>
              <a:t>predaja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transformacija  energije </a:t>
            </a:r>
            <a:r>
              <a:rPr lang="vi-VN" sz="2400" dirty="0">
                <a:solidFill>
                  <a:srgbClr val="1F497D"/>
                </a:solidFill>
                <a:latin typeface="Cambria" pitchFamily="18" charset="0"/>
                <a:ea typeface="Cambria" pitchFamily="18" charset="0"/>
                <a:cs typeface="Arial" pitchFamily="34" charset="0"/>
              </a:rPr>
              <a:t>iz jednog </a:t>
            </a:r>
            <a:r>
              <a:rPr lang="vi-VN" sz="2400" spc="-4" dirty="0">
                <a:solidFill>
                  <a:srgbClr val="1F497D"/>
                </a:solidFill>
                <a:latin typeface="Cambria" pitchFamily="18" charset="0"/>
                <a:ea typeface="Cambria" pitchFamily="18" charset="0"/>
                <a:cs typeface="Arial" pitchFamily="34" charset="0"/>
              </a:rPr>
              <a:t>oblika </a:t>
            </a:r>
            <a:r>
              <a:rPr lang="vi-VN" sz="2400" dirty="0">
                <a:solidFill>
                  <a:srgbClr val="1F497D"/>
                </a:solidFill>
                <a:latin typeface="Cambria" pitchFamily="18" charset="0"/>
                <a:ea typeface="Cambria" pitchFamily="18" charset="0"/>
                <a:cs typeface="Arial" pitchFamily="34" charset="0"/>
              </a:rPr>
              <a:t>u </a:t>
            </a:r>
            <a:r>
              <a:rPr lang="vi-VN" sz="2400" spc="-4" dirty="0">
                <a:solidFill>
                  <a:srgbClr val="1F497D"/>
                </a:solidFill>
                <a:latin typeface="Cambria" pitchFamily="18" charset="0"/>
                <a:ea typeface="Cambria" pitchFamily="18" charset="0"/>
                <a:cs typeface="Arial" pitchFamily="34" charset="0"/>
              </a:rPr>
              <a:t>drugi. </a:t>
            </a:r>
            <a:endParaRPr lang="en-US" sz="2400" spc="-4" dirty="0">
              <a:solidFill>
                <a:srgbClr val="1F497D"/>
              </a:solidFill>
              <a:latin typeface="Cambria" pitchFamily="18" charset="0"/>
              <a:ea typeface="Cambria" pitchFamily="18" charset="0"/>
              <a:cs typeface="Arial" pitchFamily="34" charset="0"/>
            </a:endParaRPr>
          </a:p>
          <a:p>
            <a:pPr>
              <a:spcBef>
                <a:spcPts val="1578"/>
              </a:spcBef>
            </a:pPr>
            <a:r>
              <a:rPr lang="vi-VN" sz="2400" dirty="0">
                <a:solidFill>
                  <a:srgbClr val="1F497D"/>
                </a:solidFill>
                <a:latin typeface="Cambria" pitchFamily="18" charset="0"/>
                <a:ea typeface="Cambria" pitchFamily="18" charset="0"/>
                <a:cs typeface="Arial" pitchFamily="34" charset="0"/>
              </a:rPr>
              <a:t>Kada </a:t>
            </a:r>
            <a:r>
              <a:rPr lang="vi-VN" sz="2400" spc="-4" dirty="0">
                <a:solidFill>
                  <a:srgbClr val="1F497D"/>
                </a:solidFill>
                <a:latin typeface="Cambria" pitchFamily="18" charset="0"/>
                <a:ea typeface="Cambria" pitchFamily="18" charset="0"/>
                <a:cs typeface="Arial" pitchFamily="34" charset="0"/>
              </a:rPr>
              <a:t>govorimo </a:t>
            </a:r>
            <a:r>
              <a:rPr lang="vi-VN" sz="2400" b="1" dirty="0">
                <a:solidFill>
                  <a:srgbClr val="1F497D"/>
                </a:solidFill>
                <a:latin typeface="Cambria" pitchFamily="18" charset="0"/>
                <a:ea typeface="Cambria" pitchFamily="18" charset="0"/>
                <a:cs typeface="Arial" pitchFamily="34" charset="0"/>
              </a:rPr>
              <a:t>o </a:t>
            </a:r>
            <a:r>
              <a:rPr lang="vi-VN" sz="2400" b="1" spc="-4" dirty="0">
                <a:solidFill>
                  <a:srgbClr val="1F497D"/>
                </a:solidFill>
                <a:latin typeface="Cambria" pitchFamily="18" charset="0"/>
                <a:ea typeface="Cambria" pitchFamily="18" charset="0"/>
                <a:cs typeface="Arial" pitchFamily="34" charset="0"/>
              </a:rPr>
              <a:t>informacionim vezama </a:t>
            </a:r>
            <a:r>
              <a:rPr lang="vi-VN" sz="2400" spc="-4" dirty="0">
                <a:solidFill>
                  <a:srgbClr val="1F497D"/>
                </a:solidFill>
                <a:latin typeface="Cambria" pitchFamily="18" charset="0"/>
                <a:ea typeface="Cambria" pitchFamily="18" charset="0"/>
                <a:cs typeface="Arial" pitchFamily="34" charset="0"/>
              </a:rPr>
              <a:t>primaran </a:t>
            </a:r>
            <a:r>
              <a:rPr lang="vi-VN" sz="2400" spc="4" dirty="0">
                <a:solidFill>
                  <a:srgbClr val="1F497D"/>
                </a:solidFill>
                <a:latin typeface="Cambria" pitchFamily="18" charset="0"/>
                <a:ea typeface="Cambria" pitchFamily="18" charset="0"/>
                <a:cs typeface="Arial" pitchFamily="34" charset="0"/>
              </a:rPr>
              <a:t>je </a:t>
            </a:r>
            <a:r>
              <a:rPr lang="vi-VN" sz="2400" spc="-4" dirty="0">
                <a:solidFill>
                  <a:srgbClr val="1F497D"/>
                </a:solidFill>
                <a:latin typeface="Cambria" pitchFamily="18" charset="0"/>
                <a:ea typeface="Cambria" pitchFamily="18" charset="0"/>
                <a:cs typeface="Arial" pitchFamily="34" charset="0"/>
              </a:rPr>
              <a:t>prenos  informacija, </a:t>
            </a:r>
            <a:r>
              <a:rPr lang="vi-VN" sz="2400" dirty="0">
                <a:solidFill>
                  <a:srgbClr val="1F497D"/>
                </a:solidFill>
                <a:latin typeface="Cambria" pitchFamily="18" charset="0"/>
                <a:ea typeface="Cambria" pitchFamily="18" charset="0"/>
                <a:cs typeface="Arial" pitchFamily="34" charset="0"/>
              </a:rPr>
              <a:t>odnosno </a:t>
            </a:r>
            <a:r>
              <a:rPr lang="vi-VN" sz="2400" spc="-4" dirty="0">
                <a:solidFill>
                  <a:srgbClr val="1F497D"/>
                </a:solidFill>
                <a:latin typeface="Cambria" pitchFamily="18" charset="0"/>
                <a:ea typeface="Cambria" pitchFamily="18" charset="0"/>
                <a:cs typeface="Arial" pitchFamily="34" charset="0"/>
              </a:rPr>
              <a:t>poruka, </a:t>
            </a:r>
            <a:r>
              <a:rPr lang="vi-VN" sz="2400" dirty="0">
                <a:solidFill>
                  <a:srgbClr val="1F497D"/>
                </a:solidFill>
                <a:latin typeface="Cambria" pitchFamily="18" charset="0"/>
                <a:ea typeface="Cambria" pitchFamily="18" charset="0"/>
                <a:cs typeface="Arial" pitchFamily="34" charset="0"/>
              </a:rPr>
              <a:t>podataka, signala i </a:t>
            </a:r>
            <a:r>
              <a:rPr lang="vi-VN" sz="2400" spc="-4" dirty="0">
                <a:solidFill>
                  <a:srgbClr val="1F497D"/>
                </a:solidFill>
                <a:latin typeface="Cambria" pitchFamily="18" charset="0"/>
                <a:ea typeface="Cambria" pitchFamily="18" charset="0"/>
                <a:cs typeface="Arial" pitchFamily="34" charset="0"/>
              </a:rPr>
              <a:t>sl. </a:t>
            </a:r>
            <a:r>
              <a:rPr lang="vi-VN" sz="2400" dirty="0">
                <a:solidFill>
                  <a:srgbClr val="1F497D"/>
                </a:solidFill>
                <a:latin typeface="Cambria" pitchFamily="18" charset="0"/>
                <a:ea typeface="Cambria" pitchFamily="18" charset="0"/>
                <a:cs typeface="Arial" pitchFamily="34" charset="0"/>
              </a:rPr>
              <a:t>o nekom stanju, </a:t>
            </a:r>
            <a:r>
              <a:rPr lang="vi-VN" sz="2400" spc="-31" dirty="0">
                <a:solidFill>
                  <a:srgbClr val="1F497D"/>
                </a:solidFill>
                <a:latin typeface="Cambria" pitchFamily="18" charset="0"/>
                <a:ea typeface="Cambria" pitchFamily="18" charset="0"/>
                <a:cs typeface="Arial" pitchFamily="34" charset="0"/>
              </a:rPr>
              <a:t>događaju </a:t>
            </a:r>
            <a:r>
              <a:rPr lang="vi-VN" sz="2400" spc="-4" dirty="0">
                <a:solidFill>
                  <a:srgbClr val="1F497D"/>
                </a:solidFill>
                <a:latin typeface="Cambria" pitchFamily="18" charset="0"/>
                <a:ea typeface="Cambria" pitchFamily="18" charset="0"/>
                <a:cs typeface="Arial" pitchFamily="34" charset="0"/>
              </a:rPr>
              <a:t>ili </a:t>
            </a:r>
            <a:r>
              <a:rPr lang="vi-VN" sz="2400" spc="-4" dirty="0" smtClean="0">
                <a:solidFill>
                  <a:srgbClr val="1F497D"/>
                </a:solidFill>
                <a:latin typeface="Cambria" pitchFamily="18" charset="0"/>
                <a:ea typeface="Cambria" pitchFamily="18" charset="0"/>
                <a:cs typeface="Arial" pitchFamily="34" charset="0"/>
              </a:rPr>
              <a:t>procesu</a:t>
            </a:r>
            <a:r>
              <a:rPr lang="sr-Latn-RS" sz="2400" spc="-4" dirty="0" smtClean="0">
                <a:solidFill>
                  <a:srgbClr val="1F497D"/>
                </a:solidFill>
                <a:latin typeface="Cambria" pitchFamily="18" charset="0"/>
                <a:ea typeface="Cambria" pitchFamily="18" charset="0"/>
                <a:cs typeface="Arial" pitchFamily="34" charset="0"/>
              </a:rPr>
              <a:t>.</a:t>
            </a:r>
            <a:endParaRPr lang="en-US" sz="2400"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179038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25737" y="1196752"/>
            <a:ext cx="7603669" cy="2897096"/>
          </a:xfrm>
          <a:prstGeom prst="rect">
            <a:avLst/>
          </a:prstGeom>
        </p:spPr>
        <p:txBody>
          <a:bodyPr wrap="square" lIns="80161" tIns="40079" rIns="80161" bIns="40079">
            <a:spAutoFit/>
          </a:bodyPr>
          <a:lstStyle/>
          <a:p>
            <a:pPr marL="11130" marR="5011" indent="-319947" defTabSz="801590">
              <a:spcBef>
                <a:spcPts val="1800"/>
              </a:spcBef>
              <a:buClr>
                <a:srgbClr val="F0AD00"/>
              </a:buClr>
              <a:buSzPct val="80000"/>
              <a:buFont typeface="Wingdings 2"/>
              <a:buChar char=""/>
            </a:pPr>
            <a:r>
              <a:rPr lang="vi-VN" sz="2400" spc="-4" dirty="0" smtClean="0">
                <a:solidFill>
                  <a:srgbClr val="002060"/>
                </a:solidFill>
                <a:latin typeface="Cambria" pitchFamily="18" charset="0"/>
                <a:ea typeface="Cambria" pitchFamily="18" charset="0"/>
                <a:cs typeface="Arial" pitchFamily="34" charset="0"/>
              </a:rPr>
              <a:t>Kriterijume  </a:t>
            </a:r>
            <a:r>
              <a:rPr lang="vi-VN" sz="2400" spc="-4" dirty="0">
                <a:solidFill>
                  <a:srgbClr val="002060"/>
                </a:solidFill>
                <a:latin typeface="Cambria" pitchFamily="18" charset="0"/>
                <a:ea typeface="Cambria" pitchFamily="18" charset="0"/>
                <a:cs typeface="Arial" pitchFamily="34" charset="0"/>
              </a:rPr>
              <a:t>pripadnosti </a:t>
            </a:r>
            <a:r>
              <a:rPr lang="vi-VN" sz="2400" spc="-26" dirty="0">
                <a:solidFill>
                  <a:srgbClr val="002060"/>
                </a:solidFill>
                <a:latin typeface="Cambria" pitchFamily="18" charset="0"/>
                <a:ea typeface="Cambria" pitchFamily="18" charset="0"/>
                <a:cs typeface="Arial" pitchFamily="34" charset="0"/>
              </a:rPr>
              <a:t>određenog </a:t>
            </a:r>
            <a:r>
              <a:rPr lang="vi-VN" sz="2400" spc="-4" dirty="0">
                <a:solidFill>
                  <a:srgbClr val="002060"/>
                </a:solidFill>
                <a:latin typeface="Cambria" pitchFamily="18" charset="0"/>
                <a:ea typeface="Cambria" pitchFamily="18" charset="0"/>
                <a:cs typeface="Arial" pitchFamily="34" charset="0"/>
              </a:rPr>
              <a:t>elementa </a:t>
            </a:r>
            <a:r>
              <a:rPr lang="vi-VN" sz="2400" spc="-26" dirty="0">
                <a:solidFill>
                  <a:srgbClr val="002060"/>
                </a:solidFill>
                <a:latin typeface="Cambria" pitchFamily="18" charset="0"/>
                <a:ea typeface="Cambria" pitchFamily="18" charset="0"/>
                <a:cs typeface="Arial" pitchFamily="34" charset="0"/>
              </a:rPr>
              <a:t>određenom </a:t>
            </a:r>
            <a:r>
              <a:rPr lang="vi-VN" sz="2400" spc="-4" dirty="0">
                <a:solidFill>
                  <a:srgbClr val="002060"/>
                </a:solidFill>
                <a:latin typeface="Cambria" pitchFamily="18" charset="0"/>
                <a:ea typeface="Cambria" pitchFamily="18" charset="0"/>
                <a:cs typeface="Arial" pitchFamily="34" charset="0"/>
              </a:rPr>
              <a:t>sistemu možemo </a:t>
            </a:r>
            <a:r>
              <a:rPr lang="vi-VN" sz="2400" dirty="0">
                <a:solidFill>
                  <a:srgbClr val="002060"/>
                </a:solidFill>
                <a:latin typeface="Cambria" pitchFamily="18" charset="0"/>
                <a:ea typeface="Cambria" pitchFamily="18" charset="0"/>
                <a:cs typeface="Arial" pitchFamily="34" charset="0"/>
              </a:rPr>
              <a:t>uglavnom </a:t>
            </a:r>
            <a:r>
              <a:rPr lang="vi-VN" sz="2400" spc="-4" dirty="0">
                <a:solidFill>
                  <a:srgbClr val="002060"/>
                </a:solidFill>
                <a:latin typeface="Cambria" pitchFamily="18" charset="0"/>
                <a:ea typeface="Cambria" pitchFamily="18" charset="0"/>
                <a:cs typeface="Arial" pitchFamily="34" charset="0"/>
              </a:rPr>
              <a:t>svesti </a:t>
            </a:r>
            <a:r>
              <a:rPr lang="vi-VN" sz="2400" dirty="0">
                <a:solidFill>
                  <a:srgbClr val="002060"/>
                </a:solidFill>
                <a:latin typeface="Cambria" pitchFamily="18" charset="0"/>
                <a:ea typeface="Cambria" pitchFamily="18" charset="0"/>
                <a:cs typeface="Arial" pitchFamily="34" charset="0"/>
              </a:rPr>
              <a:t>na </a:t>
            </a:r>
            <a:r>
              <a:rPr lang="vi-VN" sz="2400" spc="-4" dirty="0">
                <a:solidFill>
                  <a:srgbClr val="002060"/>
                </a:solidFill>
                <a:latin typeface="Cambria" pitchFamily="18" charset="0"/>
                <a:ea typeface="Cambria" pitchFamily="18" charset="0"/>
                <a:cs typeface="Arial" pitchFamily="34" charset="0"/>
              </a:rPr>
              <a:t>relevantnost</a:t>
            </a:r>
            <a:r>
              <a:rPr lang="sr-Latn-RS" sz="2400" spc="-4" dirty="0">
                <a:solidFill>
                  <a:srgbClr val="002060"/>
                </a:solidFill>
                <a:latin typeface="Cambria" pitchFamily="18" charset="0"/>
                <a:ea typeface="Cambria" pitchFamily="18" charset="0"/>
                <a:cs typeface="Arial" pitchFamily="34" charset="0"/>
              </a:rPr>
              <a:t> </a:t>
            </a:r>
            <a:r>
              <a:rPr lang="vi-VN" sz="2400" spc="-4" dirty="0">
                <a:solidFill>
                  <a:srgbClr val="002060"/>
                </a:solidFill>
                <a:latin typeface="Cambria" pitchFamily="18" charset="0"/>
                <a:ea typeface="Cambria" pitchFamily="18" charset="0"/>
                <a:cs typeface="Arial" pitchFamily="34" charset="0"/>
              </a:rPr>
              <a:t>konkretnog </a:t>
            </a:r>
            <a:r>
              <a:rPr lang="vi-VN" sz="2400" dirty="0">
                <a:solidFill>
                  <a:srgbClr val="002060"/>
                </a:solidFill>
                <a:latin typeface="Cambria" pitchFamily="18" charset="0"/>
                <a:ea typeface="Cambria" pitchFamily="18" charset="0"/>
                <a:cs typeface="Arial" pitchFamily="34" charset="0"/>
              </a:rPr>
              <a:t>elementa </a:t>
            </a:r>
            <a:r>
              <a:rPr lang="vi-VN" sz="2400" spc="-9" dirty="0">
                <a:solidFill>
                  <a:srgbClr val="002060"/>
                </a:solidFill>
                <a:latin typeface="Cambria" pitchFamily="18" charset="0"/>
                <a:ea typeface="Cambria" pitchFamily="18" charset="0"/>
                <a:cs typeface="Arial" pitchFamily="34" charset="0"/>
              </a:rPr>
              <a:t>za </a:t>
            </a:r>
            <a:r>
              <a:rPr lang="vi-VN" sz="2400" spc="-4" dirty="0">
                <a:solidFill>
                  <a:srgbClr val="002060"/>
                </a:solidFill>
                <a:latin typeface="Cambria" pitchFamily="18" charset="0"/>
                <a:ea typeface="Cambria" pitchFamily="18" charset="0"/>
                <a:cs typeface="Arial" pitchFamily="34" charset="0"/>
              </a:rPr>
              <a:t>funkcionisanje sistema </a:t>
            </a:r>
            <a:r>
              <a:rPr lang="vi-VN" sz="2400" dirty="0">
                <a:solidFill>
                  <a:srgbClr val="002060"/>
                </a:solidFill>
                <a:latin typeface="Cambria" pitchFamily="18" charset="0"/>
                <a:ea typeface="Cambria" pitchFamily="18" charset="0"/>
                <a:cs typeface="Arial" pitchFamily="34" charset="0"/>
              </a:rPr>
              <a:t>i </a:t>
            </a:r>
            <a:r>
              <a:rPr lang="vi-VN" sz="2400" spc="-4" dirty="0">
                <a:solidFill>
                  <a:srgbClr val="002060"/>
                </a:solidFill>
                <a:latin typeface="Cambria" pitchFamily="18" charset="0"/>
                <a:ea typeface="Cambria" pitchFamily="18" charset="0"/>
                <a:cs typeface="Arial" pitchFamily="34" charset="0"/>
              </a:rPr>
              <a:t>kontrolisanje elementa </a:t>
            </a:r>
            <a:r>
              <a:rPr lang="vi-VN" sz="2400" dirty="0">
                <a:solidFill>
                  <a:srgbClr val="002060"/>
                </a:solidFill>
                <a:latin typeface="Cambria" pitchFamily="18" charset="0"/>
                <a:ea typeface="Cambria" pitchFamily="18" charset="0"/>
                <a:cs typeface="Arial" pitchFamily="34" charset="0"/>
              </a:rPr>
              <a:t>od </a:t>
            </a:r>
            <a:r>
              <a:rPr lang="vi-VN" sz="2400" spc="-4" dirty="0">
                <a:solidFill>
                  <a:srgbClr val="002060"/>
                </a:solidFill>
                <a:latin typeface="Cambria" pitchFamily="18" charset="0"/>
                <a:ea typeface="Cambria" pitchFamily="18" charset="0"/>
                <a:cs typeface="Arial" pitchFamily="34" charset="0"/>
              </a:rPr>
              <a:t>strane sistema. </a:t>
            </a:r>
            <a:endParaRPr lang="sr-Latn-RS" sz="2400" spc="-4" dirty="0">
              <a:solidFill>
                <a:srgbClr val="002060"/>
              </a:solidFill>
              <a:latin typeface="Cambria" pitchFamily="18" charset="0"/>
              <a:ea typeface="Cambria" pitchFamily="18" charset="0"/>
              <a:cs typeface="Arial" pitchFamily="34" charset="0"/>
            </a:endParaRPr>
          </a:p>
          <a:p>
            <a:pPr marL="11130" marR="6679" indent="-319947" defTabSz="801590">
              <a:spcBef>
                <a:spcPts val="1800"/>
              </a:spcBef>
              <a:buClr>
                <a:srgbClr val="F0AD00"/>
              </a:buClr>
              <a:buSzPct val="80000"/>
              <a:buFont typeface="Wingdings 2"/>
              <a:buChar char=""/>
            </a:pPr>
            <a:r>
              <a:rPr lang="vi-VN" sz="2400" dirty="0">
                <a:solidFill>
                  <a:srgbClr val="002060"/>
                </a:solidFill>
                <a:latin typeface="Cambria" pitchFamily="18" charset="0"/>
                <a:ea typeface="Cambria" pitchFamily="18" charset="0"/>
                <a:cs typeface="Arial" pitchFamily="34" charset="0"/>
              </a:rPr>
              <a:t>Vezom </a:t>
            </a:r>
            <a:r>
              <a:rPr lang="vi-VN" sz="2400" spc="-4" dirty="0">
                <a:solidFill>
                  <a:srgbClr val="002060"/>
                </a:solidFill>
                <a:latin typeface="Cambria" pitchFamily="18" charset="0"/>
                <a:ea typeface="Cambria" pitchFamily="18" charset="0"/>
                <a:cs typeface="Arial" pitchFamily="34" charset="0"/>
              </a:rPr>
              <a:t>se </a:t>
            </a:r>
            <a:r>
              <a:rPr lang="vi-VN" sz="2400" dirty="0">
                <a:solidFill>
                  <a:srgbClr val="002060"/>
                </a:solidFill>
                <a:latin typeface="Cambria" pitchFamily="18" charset="0"/>
                <a:ea typeface="Cambria" pitchFamily="18" charset="0"/>
                <a:cs typeface="Arial" pitchFamily="34" charset="0"/>
              </a:rPr>
              <a:t>uspostavlja </a:t>
            </a:r>
            <a:r>
              <a:rPr lang="vi-VN" sz="2400" spc="-31" dirty="0">
                <a:solidFill>
                  <a:srgbClr val="002060"/>
                </a:solidFill>
                <a:latin typeface="Cambria" pitchFamily="18" charset="0"/>
                <a:ea typeface="Cambria" pitchFamily="18" charset="0"/>
                <a:cs typeface="Arial" pitchFamily="34" charset="0"/>
              </a:rPr>
              <a:t>određeni </a:t>
            </a:r>
            <a:r>
              <a:rPr lang="vi-VN" sz="2400" spc="-26" dirty="0">
                <a:solidFill>
                  <a:srgbClr val="002060"/>
                </a:solidFill>
                <a:latin typeface="Cambria" pitchFamily="18" charset="0"/>
                <a:ea typeface="Cambria" pitchFamily="18" charset="0"/>
                <a:cs typeface="Arial" pitchFamily="34" charset="0"/>
              </a:rPr>
              <a:t>međusobni </a:t>
            </a:r>
            <a:r>
              <a:rPr lang="vi-VN" sz="2400" spc="-4" dirty="0">
                <a:solidFill>
                  <a:srgbClr val="002060"/>
                </a:solidFill>
                <a:latin typeface="Cambria" pitchFamily="18" charset="0"/>
                <a:ea typeface="Cambria" pitchFamily="18" charset="0"/>
                <a:cs typeface="Arial" pitchFamily="34" charset="0"/>
              </a:rPr>
              <a:t>odnos elemenata, prenosi delovanje </a:t>
            </a:r>
            <a:r>
              <a:rPr lang="vi-VN" sz="2400" dirty="0">
                <a:solidFill>
                  <a:srgbClr val="002060"/>
                </a:solidFill>
                <a:latin typeface="Cambria" pitchFamily="18" charset="0"/>
                <a:ea typeface="Cambria" pitchFamily="18" charset="0"/>
                <a:cs typeface="Arial" pitchFamily="34" charset="0"/>
              </a:rPr>
              <a:t>s jednog elementa na  </a:t>
            </a:r>
            <a:r>
              <a:rPr lang="vi-VN" sz="2400" spc="-4" dirty="0">
                <a:solidFill>
                  <a:srgbClr val="002060"/>
                </a:solidFill>
                <a:latin typeface="Cambria" pitchFamily="18" charset="0"/>
                <a:ea typeface="Cambria" pitchFamily="18" charset="0"/>
                <a:cs typeface="Arial" pitchFamily="34" charset="0"/>
              </a:rPr>
              <a:t>drugi. Pojedini elementi </a:t>
            </a:r>
            <a:r>
              <a:rPr lang="vi-VN" sz="2400" spc="-9" dirty="0">
                <a:solidFill>
                  <a:srgbClr val="002060"/>
                </a:solidFill>
                <a:latin typeface="Cambria" pitchFamily="18" charset="0"/>
                <a:ea typeface="Cambria" pitchFamily="18" charset="0"/>
                <a:cs typeface="Arial" pitchFamily="34" charset="0"/>
              </a:rPr>
              <a:t>mogu </a:t>
            </a:r>
            <a:r>
              <a:rPr lang="en-US" sz="2400" dirty="0" err="1">
                <a:solidFill>
                  <a:srgbClr val="002060"/>
                </a:solidFill>
                <a:latin typeface="Cambria" pitchFamily="18" charset="0"/>
                <a:ea typeface="Cambria" pitchFamily="18" charset="0"/>
                <a:cs typeface="Arial" pitchFamily="34" charset="0"/>
              </a:rPr>
              <a:t>imati</a:t>
            </a:r>
            <a:r>
              <a:rPr lang="en-US" sz="2400" dirty="0">
                <a:solidFill>
                  <a:srgbClr val="002060"/>
                </a:solidFill>
                <a:latin typeface="Cambria" pitchFamily="18" charset="0"/>
                <a:ea typeface="Cambria" pitchFamily="18" charset="0"/>
                <a:cs typeface="Arial" pitchFamily="34" charset="0"/>
              </a:rPr>
              <a:t> </a:t>
            </a:r>
            <a:r>
              <a:rPr lang="vi-VN" sz="2400" spc="-4" dirty="0">
                <a:solidFill>
                  <a:srgbClr val="002060"/>
                </a:solidFill>
                <a:latin typeface="Cambria" pitchFamily="18" charset="0"/>
                <a:ea typeface="Cambria" pitchFamily="18" charset="0"/>
                <a:cs typeface="Arial" pitchFamily="34" charset="0"/>
              </a:rPr>
              <a:t>više ulaza ili izlaza. </a:t>
            </a:r>
            <a:endParaRPr lang="sr-Latn-RS" sz="2400" dirty="0">
              <a:solidFill>
                <a:srgbClr val="002060"/>
              </a:solidFill>
              <a:latin typeface="Cambria" pitchFamily="18" charset="0"/>
              <a:ea typeface="Cambria" pitchFamily="18" charset="0"/>
              <a:cs typeface="Arial" pitchFamily="34" charset="0"/>
            </a:endParaRPr>
          </a:p>
        </p:txBody>
      </p:sp>
      <p:pic>
        <p:nvPicPr>
          <p:cNvPr id="4"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979712" y="4152924"/>
            <a:ext cx="4850782" cy="20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710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val="1969137076"/>
              </p:ext>
            </p:extLst>
          </p:nvPr>
        </p:nvGraphicFramePr>
        <p:xfrm>
          <a:off x="0" y="0"/>
          <a:ext cx="9144000" cy="6824005"/>
        </p:xfrm>
        <a:graphic>
          <a:graphicData uri="http://schemas.openxmlformats.org/drawingml/2006/table">
            <a:tbl>
              <a:tblPr firstRow="1" firstCol="1" lastRow="1" lastCol="1" bandRow="1" bandCol="1">
                <a:tableStyleId>{5C22544A-7EE6-4342-B048-85BDC9FD1C3A}</a:tableStyleId>
              </a:tblPr>
              <a:tblGrid>
                <a:gridCol w="4139952"/>
                <a:gridCol w="2448272"/>
                <a:gridCol w="2555776"/>
              </a:tblGrid>
              <a:tr h="1124744">
                <a:tc gridSpan="3">
                  <a:txBody>
                    <a:bodyPr/>
                    <a:lstStyle/>
                    <a:p>
                      <a:pPr marL="0" marR="0">
                        <a:spcBef>
                          <a:spcPts val="0"/>
                        </a:spcBef>
                        <a:spcAft>
                          <a:spcPts val="0"/>
                        </a:spcAft>
                      </a:pPr>
                      <a:r>
                        <a:rPr lang="vi-VN" sz="2000" dirty="0" smtClean="0">
                          <a:effectLst/>
                          <a:latin typeface="Cambria" pitchFamily="18" charset="0"/>
                          <a:ea typeface="Cambria" pitchFamily="18" charset="0"/>
                        </a:rPr>
                        <a:t>Cilj predmeta</a:t>
                      </a:r>
                    </a:p>
                    <a:p>
                      <a:pPr marL="0" marR="0">
                        <a:spcBef>
                          <a:spcPts val="0"/>
                        </a:spcBef>
                        <a:spcAft>
                          <a:spcPts val="0"/>
                        </a:spcAft>
                      </a:pPr>
                      <a:r>
                        <a:rPr lang="vi-VN" sz="2000" dirty="0" smtClean="0">
                          <a:effectLst/>
                          <a:latin typeface="Cambria" pitchFamily="18" charset="0"/>
                          <a:ea typeface="Cambria" pitchFamily="18" charset="0"/>
                        </a:rPr>
                        <a:t>Usvajanje sistemskog pristupa unapređenju poslovnih i drugih sistema implementacijom informacionih tehnologija.</a:t>
                      </a:r>
                      <a:endParaRPr lang="en-US" sz="2000" dirty="0">
                        <a:effectLst/>
                        <a:latin typeface="Cambria" pitchFamily="18" charset="0"/>
                        <a:ea typeface="Cambria" pitchFamily="18" charset="0"/>
                      </a:endParaRPr>
                    </a:p>
                  </a:txBody>
                  <a:tcPr marL="43041" marR="43041" marT="0" marB="0"/>
                </a:tc>
                <a:tc hMerge="1">
                  <a:txBody>
                    <a:bodyPr/>
                    <a:lstStyle/>
                    <a:p>
                      <a:endParaRPr lang="en-US"/>
                    </a:p>
                  </a:txBody>
                  <a:tcPr/>
                </a:tc>
                <a:tc hMerge="1">
                  <a:txBody>
                    <a:bodyPr/>
                    <a:lstStyle/>
                    <a:p>
                      <a:endParaRPr lang="en-US"/>
                    </a:p>
                  </a:txBody>
                  <a:tcPr/>
                </a:tc>
              </a:tr>
              <a:tr h="1152128">
                <a:tc gridSpan="3">
                  <a:txBody>
                    <a:bodyPr/>
                    <a:lstStyle/>
                    <a:p>
                      <a:pPr marL="0" marR="0">
                        <a:spcBef>
                          <a:spcPts val="0"/>
                        </a:spcBef>
                        <a:spcAft>
                          <a:spcPts val="0"/>
                        </a:spcAft>
                      </a:pPr>
                      <a:r>
                        <a:rPr lang="vi-VN" sz="2000" dirty="0" smtClean="0">
                          <a:effectLst/>
                          <a:latin typeface="Cambria" pitchFamily="18" charset="0"/>
                          <a:ea typeface="Cambria" pitchFamily="18" charset="0"/>
                        </a:rPr>
                        <a:t>Ishod predmeta </a:t>
                      </a:r>
                    </a:p>
                    <a:p>
                      <a:pPr marL="0" marR="0">
                        <a:spcBef>
                          <a:spcPts val="0"/>
                        </a:spcBef>
                        <a:spcAft>
                          <a:spcPts val="0"/>
                        </a:spcAft>
                      </a:pPr>
                      <a:r>
                        <a:rPr lang="vi-VN" sz="2000" dirty="0" smtClean="0">
                          <a:effectLst/>
                          <a:latin typeface="Cambria" pitchFamily="18" charset="0"/>
                          <a:ea typeface="Cambria" pitchFamily="18" charset="0"/>
                        </a:rPr>
                        <a:t>Praktične veštine potrebne za projektovanje, implementaciju i uvođenje informacionih sistema u savremenim poslovnim sistemima.</a:t>
                      </a:r>
                      <a:endParaRPr lang="en-US" sz="2000" dirty="0">
                        <a:effectLst/>
                        <a:latin typeface="Cambria" pitchFamily="18" charset="0"/>
                        <a:ea typeface="Cambria" pitchFamily="18" charset="0"/>
                      </a:endParaRPr>
                    </a:p>
                  </a:txBody>
                  <a:tcPr marL="43041" marR="43041" marT="0" marB="0"/>
                </a:tc>
                <a:tc hMerge="1">
                  <a:txBody>
                    <a:bodyPr/>
                    <a:lstStyle/>
                    <a:p>
                      <a:endParaRPr lang="en-US"/>
                    </a:p>
                  </a:txBody>
                  <a:tcPr/>
                </a:tc>
                <a:tc hMerge="1">
                  <a:txBody>
                    <a:bodyPr/>
                    <a:lstStyle/>
                    <a:p>
                      <a:endParaRPr lang="en-US"/>
                    </a:p>
                  </a:txBody>
                  <a:tcPr/>
                </a:tc>
              </a:tr>
              <a:tr h="3016161">
                <a:tc gridSpan="3">
                  <a:txBody>
                    <a:bodyPr/>
                    <a:lstStyle/>
                    <a:p>
                      <a:pPr marL="0" marR="0">
                        <a:spcBef>
                          <a:spcPts val="0"/>
                        </a:spcBef>
                        <a:spcAft>
                          <a:spcPts val="0"/>
                        </a:spcAft>
                      </a:pPr>
                      <a:r>
                        <a:rPr lang="sr-Latn-RS" sz="2000" dirty="0" smtClean="0">
                          <a:effectLst/>
                          <a:latin typeface="Cambria" pitchFamily="18" charset="0"/>
                          <a:ea typeface="Cambria" pitchFamily="18" charset="0"/>
                          <a:cs typeface="Arial" pitchFamily="34" charset="0"/>
                        </a:rPr>
                        <a:t>Literatura</a:t>
                      </a:r>
                      <a:r>
                        <a:rPr lang="sr-Cyrl-CS" sz="2000" dirty="0" smtClean="0">
                          <a:effectLst/>
                          <a:latin typeface="Cambria" pitchFamily="18" charset="0"/>
                          <a:ea typeface="Cambria" pitchFamily="18" charset="0"/>
                          <a:cs typeface="Arial" pitchFamily="34" charset="0"/>
                        </a:rPr>
                        <a:t> </a:t>
                      </a:r>
                      <a:endParaRPr lang="en-US" sz="2000" dirty="0" smtClean="0">
                        <a:effectLst/>
                        <a:latin typeface="Cambria" pitchFamily="18" charset="0"/>
                        <a:ea typeface="Cambria" pitchFamily="18" charset="0"/>
                        <a:cs typeface="Arial" pitchFamily="34" charset="0"/>
                      </a:endParaRPr>
                    </a:p>
                    <a:p>
                      <a:pPr marL="342900" marR="0" lvl="0" indent="-342900">
                        <a:spcBef>
                          <a:spcPts val="0"/>
                        </a:spcBef>
                        <a:spcAft>
                          <a:spcPts val="0"/>
                        </a:spcAft>
                        <a:buFont typeface="+mj-lt"/>
                        <a:buAutoNum type="arabicPeriod"/>
                      </a:pPr>
                      <a:r>
                        <a:rPr lang="sr-Cyrl-CS" sz="2000" dirty="0" smtClean="0">
                          <a:effectLst/>
                          <a:latin typeface="Cambria" pitchFamily="18" charset="0"/>
                          <a:ea typeface="Cambria" pitchFamily="18" charset="0"/>
                          <a:cs typeface="Arial" pitchFamily="34" charset="0"/>
                        </a:rPr>
                        <a:t>George,  Joey  F.,  Batra,  Dinesh,  Valacich,  Joseph  S.,  Hoffer,  Jeffrey  A., Object-oriented  systems  analysis and design, Pearson Prentice Hall, 2004.</a:t>
                      </a:r>
                      <a:endParaRPr lang="en-US" sz="2000" dirty="0" smtClean="0">
                        <a:effectLst/>
                        <a:latin typeface="Cambria" pitchFamily="18" charset="0"/>
                        <a:ea typeface="Cambria" pitchFamily="18" charset="0"/>
                        <a:cs typeface="Arial" pitchFamily="34" charset="0"/>
                      </a:endParaRPr>
                    </a:p>
                    <a:p>
                      <a:pPr marL="342900" marR="0" lvl="0" indent="-342900">
                        <a:spcBef>
                          <a:spcPts val="0"/>
                        </a:spcBef>
                        <a:spcAft>
                          <a:spcPts val="0"/>
                        </a:spcAft>
                        <a:buFont typeface="+mj-lt"/>
                        <a:buAutoNum type="arabicPeriod"/>
                      </a:pPr>
                      <a:r>
                        <a:rPr lang="sr-Cyrl-CS" sz="2000" dirty="0" smtClean="0">
                          <a:effectLst/>
                          <a:latin typeface="Cambria" pitchFamily="18" charset="0"/>
                          <a:ea typeface="Cambria" pitchFamily="18" charset="0"/>
                          <a:cs typeface="Arial" pitchFamily="34" charset="0"/>
                        </a:rPr>
                        <a:t>Hoffer</a:t>
                      </a:r>
                      <a:r>
                        <a:rPr lang="sr-Cyrl-CS" sz="2000" dirty="0">
                          <a:effectLst/>
                          <a:latin typeface="Cambria" pitchFamily="18" charset="0"/>
                          <a:ea typeface="Cambria" pitchFamily="18" charset="0"/>
                          <a:cs typeface="Arial" pitchFamily="34" charset="0"/>
                        </a:rPr>
                        <a:t>,  Jeffrey  A.,  George,  Joey  F.,  Valacich,  JosephS., Modern  systems  analysis  and  design,  Pearson Prentice Hall, 2005</a:t>
                      </a:r>
                      <a:endParaRPr lang="en-US" sz="2000" dirty="0">
                        <a:effectLst/>
                        <a:latin typeface="Cambria" pitchFamily="18" charset="0"/>
                        <a:ea typeface="Cambria" pitchFamily="18" charset="0"/>
                        <a:cs typeface="Arial" pitchFamily="34" charset="0"/>
                      </a:endParaRPr>
                    </a:p>
                    <a:p>
                      <a:pPr marL="342900" marR="0" lvl="0" indent="-342900">
                        <a:spcBef>
                          <a:spcPts val="0"/>
                        </a:spcBef>
                        <a:spcAft>
                          <a:spcPts val="0"/>
                        </a:spcAft>
                        <a:buFont typeface="+mj-lt"/>
                        <a:buAutoNum type="arabicPeriod"/>
                      </a:pPr>
                      <a:r>
                        <a:rPr lang="sr-Cyrl-CS" sz="2000" dirty="0">
                          <a:effectLst/>
                          <a:latin typeface="Cambria" pitchFamily="18" charset="0"/>
                          <a:ea typeface="Cambria" pitchFamily="18" charset="0"/>
                          <a:cs typeface="Arial" pitchFamily="34" charset="0"/>
                        </a:rPr>
                        <a:t>Larman C., Applying UML and Patterns-An Introduction to Object-Oriented Analysis and Design, 3th  ed., Prentice Hall, 2004.</a:t>
                      </a:r>
                      <a:endParaRPr lang="en-US" sz="2000" dirty="0">
                        <a:effectLst/>
                        <a:latin typeface="Cambria" pitchFamily="18" charset="0"/>
                        <a:ea typeface="Cambria" pitchFamily="18" charset="0"/>
                        <a:cs typeface="Arial" pitchFamily="34" charset="0"/>
                      </a:endParaRPr>
                    </a:p>
                    <a:p>
                      <a:pPr marL="342900" marR="0" lvl="0" indent="-342900">
                        <a:spcBef>
                          <a:spcPts val="0"/>
                        </a:spcBef>
                        <a:spcAft>
                          <a:spcPts val="0"/>
                        </a:spcAft>
                        <a:buFont typeface="+mj-lt"/>
                        <a:buAutoNum type="arabicPeriod"/>
                      </a:pPr>
                      <a:r>
                        <a:rPr lang="sr-Latn-CS" sz="2000" dirty="0">
                          <a:effectLst/>
                          <a:latin typeface="Cambria" pitchFamily="18" charset="0"/>
                          <a:ea typeface="Cambria" pitchFamily="18" charset="0"/>
                          <a:cs typeface="Arial" pitchFamily="34" charset="0"/>
                        </a:rPr>
                        <a:t>dr Konstantin Kostić, Lena Đorđević, Slobodan Antić, „Informacioni sistemi preduzeća u EXCEL-u”, 2011</a:t>
                      </a:r>
                      <a:r>
                        <a:rPr lang="sr-Latn-CS" sz="2000" dirty="0" smtClean="0">
                          <a:effectLst/>
                          <a:latin typeface="Cambria" pitchFamily="18" charset="0"/>
                          <a:ea typeface="Cambria" pitchFamily="18" charset="0"/>
                          <a:cs typeface="Arial" pitchFamily="34" charset="0"/>
                        </a:rPr>
                        <a:t>.</a:t>
                      </a:r>
                    </a:p>
                  </a:txBody>
                  <a:tcPr marL="43041" marR="43041" marT="0" marB="0"/>
                </a:tc>
                <a:tc hMerge="1">
                  <a:txBody>
                    <a:bodyPr/>
                    <a:lstStyle/>
                    <a:p>
                      <a:endParaRPr lang="en-US"/>
                    </a:p>
                  </a:txBody>
                  <a:tcPr/>
                </a:tc>
                <a:tc hMerge="1">
                  <a:txBody>
                    <a:bodyPr/>
                    <a:lstStyle/>
                    <a:p>
                      <a:endParaRPr lang="en-US"/>
                    </a:p>
                  </a:txBody>
                  <a:tcPr/>
                </a:tc>
              </a:tr>
              <a:tr h="399912">
                <a:tc>
                  <a:txBody>
                    <a:bodyPr/>
                    <a:lstStyle/>
                    <a:p>
                      <a:pPr marL="0" marR="0">
                        <a:spcBef>
                          <a:spcPts val="0"/>
                        </a:spcBef>
                        <a:spcAft>
                          <a:spcPts val="0"/>
                        </a:spcAft>
                      </a:pPr>
                      <a:r>
                        <a:rPr lang="sr-Latn-RS" sz="2000" dirty="0" smtClean="0">
                          <a:effectLst/>
                          <a:latin typeface="Cambria" pitchFamily="18" charset="0"/>
                          <a:ea typeface="Cambria" pitchFamily="18" charset="0"/>
                          <a:cs typeface="Arial" pitchFamily="34" charset="0"/>
                        </a:rPr>
                        <a:t>Broj</a:t>
                      </a:r>
                      <a:r>
                        <a:rPr lang="sr-Latn-RS" sz="2000" baseline="0" dirty="0" smtClean="0">
                          <a:effectLst/>
                          <a:latin typeface="Cambria" pitchFamily="18" charset="0"/>
                          <a:ea typeface="Cambria" pitchFamily="18" charset="0"/>
                          <a:cs typeface="Arial" pitchFamily="34" charset="0"/>
                        </a:rPr>
                        <a:t> časova aktivne nastave</a:t>
                      </a:r>
                      <a:endParaRPr lang="en-US" sz="2000" dirty="0">
                        <a:effectLst/>
                        <a:latin typeface="Cambria" pitchFamily="18" charset="0"/>
                        <a:ea typeface="Cambria" pitchFamily="18" charset="0"/>
                        <a:cs typeface="Arial" pitchFamily="34" charset="0"/>
                      </a:endParaRPr>
                    </a:p>
                  </a:txBody>
                  <a:tcPr marL="43041" marR="43041" marT="0" marB="0"/>
                </a:tc>
                <a:tc>
                  <a:txBody>
                    <a:bodyPr/>
                    <a:lstStyle/>
                    <a:p>
                      <a:pPr marL="0" marR="0">
                        <a:spcBef>
                          <a:spcPts val="0"/>
                        </a:spcBef>
                        <a:spcAft>
                          <a:spcPts val="0"/>
                        </a:spcAft>
                      </a:pPr>
                      <a:r>
                        <a:rPr lang="sr-Latn-RS" sz="2000" dirty="0" smtClean="0">
                          <a:effectLst/>
                          <a:latin typeface="Cambria" pitchFamily="18" charset="0"/>
                          <a:ea typeface="Cambria" pitchFamily="18" charset="0"/>
                          <a:cs typeface="Arial" pitchFamily="34" charset="0"/>
                        </a:rPr>
                        <a:t>Teorijska nastava:</a:t>
                      </a:r>
                      <a:r>
                        <a:rPr lang="sr-Cyrl-RS" sz="2000" dirty="0" smtClean="0">
                          <a:effectLst/>
                          <a:latin typeface="Cambria" pitchFamily="18" charset="0"/>
                          <a:ea typeface="Cambria" pitchFamily="18" charset="0"/>
                          <a:cs typeface="Arial" pitchFamily="34" charset="0"/>
                        </a:rPr>
                        <a:t> </a:t>
                      </a:r>
                      <a:r>
                        <a:rPr lang="sr-Cyrl-RS" sz="2000" dirty="0">
                          <a:effectLst/>
                          <a:latin typeface="Cambria" pitchFamily="18" charset="0"/>
                          <a:ea typeface="Cambria" pitchFamily="18" charset="0"/>
                          <a:cs typeface="Arial" pitchFamily="34" charset="0"/>
                        </a:rPr>
                        <a:t>3</a:t>
                      </a:r>
                      <a:endParaRPr lang="en-US" sz="2000" dirty="0">
                        <a:effectLst/>
                        <a:latin typeface="Cambria" pitchFamily="18" charset="0"/>
                        <a:ea typeface="Cambria" pitchFamily="18" charset="0"/>
                        <a:cs typeface="Arial" pitchFamily="34" charset="0"/>
                      </a:endParaRPr>
                    </a:p>
                  </a:txBody>
                  <a:tcPr marL="43041" marR="43041" marT="0" marB="0"/>
                </a:tc>
                <a:tc>
                  <a:txBody>
                    <a:bodyPr/>
                    <a:lstStyle/>
                    <a:p>
                      <a:pPr marL="0" marR="0">
                        <a:spcBef>
                          <a:spcPts val="0"/>
                        </a:spcBef>
                        <a:spcAft>
                          <a:spcPts val="0"/>
                        </a:spcAft>
                      </a:pPr>
                      <a:r>
                        <a:rPr lang="sr-Latn-RS" sz="2000" dirty="0" smtClean="0">
                          <a:effectLst/>
                          <a:latin typeface="Cambria" pitchFamily="18" charset="0"/>
                          <a:ea typeface="Cambria" pitchFamily="18" charset="0"/>
                          <a:cs typeface="Arial" pitchFamily="34" charset="0"/>
                        </a:rPr>
                        <a:t>Praktična nastava</a:t>
                      </a:r>
                      <a:r>
                        <a:rPr lang="sr-Cyrl-RS" sz="2000" dirty="0" smtClean="0">
                          <a:effectLst/>
                          <a:latin typeface="Cambria" pitchFamily="18" charset="0"/>
                          <a:ea typeface="Cambria" pitchFamily="18" charset="0"/>
                          <a:cs typeface="Arial" pitchFamily="34" charset="0"/>
                        </a:rPr>
                        <a:t>: </a:t>
                      </a:r>
                      <a:r>
                        <a:rPr lang="sr-Cyrl-RS" sz="2000" dirty="0">
                          <a:effectLst/>
                          <a:latin typeface="Cambria" pitchFamily="18" charset="0"/>
                          <a:ea typeface="Cambria" pitchFamily="18" charset="0"/>
                          <a:cs typeface="Arial" pitchFamily="34" charset="0"/>
                        </a:rPr>
                        <a:t>3</a:t>
                      </a:r>
                      <a:endParaRPr lang="en-US" sz="2000" dirty="0">
                        <a:effectLst/>
                        <a:latin typeface="Cambria" pitchFamily="18" charset="0"/>
                        <a:ea typeface="Cambria" pitchFamily="18" charset="0"/>
                        <a:cs typeface="Arial" pitchFamily="34" charset="0"/>
                      </a:endParaRPr>
                    </a:p>
                  </a:txBody>
                  <a:tcPr marL="43041" marR="43041" marT="0" marB="0"/>
                </a:tc>
              </a:tr>
              <a:tr h="1131060">
                <a:tc gridSpan="3">
                  <a:txBody>
                    <a:bodyPr/>
                    <a:lstStyle/>
                    <a:p>
                      <a:pPr marL="0" marR="0">
                        <a:spcBef>
                          <a:spcPts val="0"/>
                        </a:spcBef>
                        <a:spcAft>
                          <a:spcPts val="0"/>
                        </a:spcAft>
                      </a:pPr>
                      <a:r>
                        <a:rPr lang="en-US" sz="2000" dirty="0" err="1" smtClean="0">
                          <a:effectLst/>
                          <a:latin typeface="Cambria" pitchFamily="18" charset="0"/>
                          <a:ea typeface="Cambria" pitchFamily="18" charset="0"/>
                          <a:cs typeface="Arial" pitchFamily="34" charset="0"/>
                        </a:rPr>
                        <a:t>Metode</a:t>
                      </a:r>
                      <a:r>
                        <a:rPr lang="en-US" sz="2000" dirty="0" smtClean="0">
                          <a:effectLst/>
                          <a:latin typeface="Cambria" pitchFamily="18" charset="0"/>
                          <a:ea typeface="Cambria" pitchFamily="18" charset="0"/>
                          <a:cs typeface="Arial" pitchFamily="34" charset="0"/>
                        </a:rPr>
                        <a:t> i</a:t>
                      </a:r>
                      <a:r>
                        <a:rPr lang="sr-Latn-RS" sz="2000" dirty="0" smtClean="0">
                          <a:effectLst/>
                          <a:latin typeface="Cambria" pitchFamily="18" charset="0"/>
                          <a:ea typeface="Cambria" pitchFamily="18" charset="0"/>
                          <a:cs typeface="Arial" pitchFamily="34" charset="0"/>
                        </a:rPr>
                        <a:t>z</a:t>
                      </a:r>
                      <a:r>
                        <a:rPr lang="en-US" sz="2000" dirty="0" err="1" smtClean="0">
                          <a:effectLst/>
                          <a:latin typeface="Cambria" pitchFamily="18" charset="0"/>
                          <a:ea typeface="Cambria" pitchFamily="18" charset="0"/>
                          <a:cs typeface="Arial" pitchFamily="34" charset="0"/>
                        </a:rPr>
                        <a:t>vo</a:t>
                      </a:r>
                      <a:r>
                        <a:rPr lang="sr-Latn-RS" sz="2000" dirty="0" smtClean="0">
                          <a:effectLst/>
                          <a:latin typeface="Cambria" pitchFamily="18" charset="0"/>
                          <a:ea typeface="Cambria" pitchFamily="18" charset="0"/>
                          <a:cs typeface="Arial" pitchFamily="34" charset="0"/>
                        </a:rPr>
                        <a:t>đ</a:t>
                      </a:r>
                      <a:r>
                        <a:rPr lang="en-US" sz="2000" dirty="0" err="1" smtClean="0">
                          <a:effectLst/>
                          <a:latin typeface="Cambria" pitchFamily="18" charset="0"/>
                          <a:ea typeface="Cambria" pitchFamily="18" charset="0"/>
                          <a:cs typeface="Arial" pitchFamily="34" charset="0"/>
                        </a:rPr>
                        <a:t>enja</a:t>
                      </a:r>
                      <a:r>
                        <a:rPr lang="en-US" sz="2000" dirty="0" smtClean="0">
                          <a:effectLst/>
                          <a:latin typeface="Cambria" pitchFamily="18" charset="0"/>
                          <a:ea typeface="Cambria" pitchFamily="18" charset="0"/>
                          <a:cs typeface="Arial" pitchFamily="34" charset="0"/>
                        </a:rPr>
                        <a:t> </a:t>
                      </a:r>
                      <a:r>
                        <a:rPr lang="en-US" sz="2000" dirty="0" err="1" smtClean="0">
                          <a:effectLst/>
                          <a:latin typeface="Cambria" pitchFamily="18" charset="0"/>
                          <a:ea typeface="Cambria" pitchFamily="18" charset="0"/>
                          <a:cs typeface="Arial" pitchFamily="34" charset="0"/>
                        </a:rPr>
                        <a:t>nastave</a:t>
                      </a:r>
                      <a:endParaRPr kumimoji="0" lang="vi-VN" sz="2000" b="1" kern="1200" dirty="0" smtClean="0">
                        <a:solidFill>
                          <a:schemeClr val="lt1"/>
                        </a:solidFill>
                        <a:effectLst/>
                        <a:latin typeface="Cambria" pitchFamily="18" charset="0"/>
                        <a:ea typeface="Cambria" pitchFamily="18" charset="0"/>
                        <a:cs typeface="Arial" pitchFamily="34" charset="0"/>
                      </a:endParaRPr>
                    </a:p>
                    <a:p>
                      <a:pPr marL="0" marR="0">
                        <a:spcBef>
                          <a:spcPts val="0"/>
                        </a:spcBef>
                        <a:spcAft>
                          <a:spcPts val="0"/>
                        </a:spcAft>
                      </a:pPr>
                      <a:r>
                        <a:rPr kumimoji="0" lang="vi-VN" sz="2000" b="1" kern="1200" dirty="0" smtClean="0">
                          <a:solidFill>
                            <a:schemeClr val="lt1"/>
                          </a:solidFill>
                          <a:effectLst/>
                          <a:latin typeface="Cambria" pitchFamily="18" charset="0"/>
                          <a:ea typeface="Cambria" pitchFamily="18" charset="0"/>
                          <a:cs typeface="Arial" pitchFamily="34" charset="0"/>
                        </a:rPr>
                        <a:t>Na predavanjima se koriste klasične metode predavanja. Na vežbama se uvežbavaju izloženi principi i analiziraju se tipični problemi i njihova rešenja. </a:t>
                      </a:r>
                      <a:endParaRPr kumimoji="0" lang="en-US" sz="2000" b="1" kern="1200" dirty="0">
                        <a:solidFill>
                          <a:schemeClr val="lt1"/>
                        </a:solidFill>
                        <a:effectLst/>
                        <a:latin typeface="Cambria" pitchFamily="18" charset="0"/>
                        <a:ea typeface="Cambria" pitchFamily="18" charset="0"/>
                        <a:cs typeface="Arial" pitchFamily="34" charset="0"/>
                      </a:endParaRPr>
                    </a:p>
                  </a:txBody>
                  <a:tcPr marL="43041" marR="43041" marT="0" marB="0"/>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943020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a:xfrm>
            <a:off x="683568" y="1916832"/>
            <a:ext cx="7848872" cy="4176464"/>
          </a:xfrm>
        </p:spPr>
        <p:txBody>
          <a:bodyPr>
            <a:noAutofit/>
          </a:bodyPr>
          <a:lstStyle/>
          <a:p>
            <a:pPr marL="311783" marR="5568" indent="-300655">
              <a:spcBef>
                <a:spcPts val="1800"/>
              </a:spcBef>
              <a:spcAft>
                <a:spcPts val="526"/>
              </a:spcAft>
              <a:buClr>
                <a:srgbClr val="FFC000"/>
              </a:buClr>
              <a:buFont typeface="Wingdings" pitchFamily="2" charset="2"/>
              <a:buChar char="q"/>
            </a:pPr>
            <a:r>
              <a:rPr lang="vi-VN" sz="2400" spc="-4" dirty="0">
                <a:solidFill>
                  <a:srgbClr val="1F497D"/>
                </a:solidFill>
                <a:latin typeface="Cambria" pitchFamily="18" charset="0"/>
                <a:ea typeface="Cambria" pitchFamily="18" charset="0"/>
                <a:cs typeface="Arial" pitchFamily="34" charset="0"/>
              </a:rPr>
              <a:t>Osnovni tipovi veza </a:t>
            </a:r>
            <a:r>
              <a:rPr lang="vi-VN" sz="2400" spc="-57" dirty="0">
                <a:solidFill>
                  <a:srgbClr val="1F497D"/>
                </a:solidFill>
                <a:latin typeface="Cambria" pitchFamily="18" charset="0"/>
                <a:ea typeface="Cambria" pitchFamily="18" charset="0"/>
                <a:cs typeface="Arial" pitchFamily="34" charset="0"/>
              </a:rPr>
              <a:t>među </a:t>
            </a:r>
            <a:r>
              <a:rPr lang="vi-VN" sz="2400" spc="-4" dirty="0">
                <a:solidFill>
                  <a:srgbClr val="1F497D"/>
                </a:solidFill>
                <a:latin typeface="Cambria" pitchFamily="18" charset="0"/>
                <a:ea typeface="Cambria" pitchFamily="18" charset="0"/>
                <a:cs typeface="Arial" pitchFamily="34" charset="0"/>
              </a:rPr>
              <a:t>elementima sistema </a:t>
            </a:r>
            <a:r>
              <a:rPr lang="vi-VN" sz="2400" dirty="0">
                <a:solidFill>
                  <a:srgbClr val="1F497D"/>
                </a:solidFill>
                <a:latin typeface="Cambria" pitchFamily="18" charset="0"/>
                <a:ea typeface="Cambria" pitchFamily="18" charset="0"/>
                <a:cs typeface="Arial" pitchFamily="34" charset="0"/>
              </a:rPr>
              <a:t>su </a:t>
            </a:r>
            <a:r>
              <a:rPr lang="vi-VN" sz="2400" spc="-4" dirty="0">
                <a:solidFill>
                  <a:srgbClr val="1F497D"/>
                </a:solidFill>
                <a:latin typeface="Cambria" pitchFamily="18" charset="0"/>
                <a:ea typeface="Cambria" pitchFamily="18" charset="0"/>
                <a:cs typeface="Arial" pitchFamily="34" charset="0"/>
              </a:rPr>
              <a:t>tzv. </a:t>
            </a:r>
            <a:r>
              <a:rPr lang="vi-VN" sz="2400" dirty="0">
                <a:solidFill>
                  <a:srgbClr val="1F497D"/>
                </a:solidFill>
                <a:latin typeface="Cambria" pitchFamily="18" charset="0"/>
                <a:ea typeface="Cambria" pitchFamily="18" charset="0"/>
                <a:cs typeface="Arial" pitchFamily="34" charset="0"/>
              </a:rPr>
              <a:t>jednostrane i povratne </a:t>
            </a:r>
            <a:r>
              <a:rPr lang="vi-VN" sz="2400" spc="-4" dirty="0">
                <a:solidFill>
                  <a:srgbClr val="1F497D"/>
                </a:solidFill>
                <a:latin typeface="Cambria" pitchFamily="18" charset="0"/>
                <a:ea typeface="Cambria" pitchFamily="18" charset="0"/>
                <a:cs typeface="Arial" pitchFamily="34" charset="0"/>
              </a:rPr>
              <a:t>veze. </a:t>
            </a:r>
            <a:endParaRPr lang="sr-Latn-RS" sz="2400" spc="-4" dirty="0">
              <a:solidFill>
                <a:srgbClr val="1F497D"/>
              </a:solidFill>
              <a:latin typeface="Cambria" pitchFamily="18" charset="0"/>
              <a:ea typeface="Cambria" pitchFamily="18" charset="0"/>
              <a:cs typeface="Arial" pitchFamily="34" charset="0"/>
            </a:endParaRPr>
          </a:p>
          <a:p>
            <a:pPr marL="311783" marR="5568" indent="-300655">
              <a:spcBef>
                <a:spcPts val="1800"/>
              </a:spcBef>
              <a:spcAft>
                <a:spcPts val="526"/>
              </a:spcAft>
              <a:buClr>
                <a:srgbClr val="FFC000"/>
              </a:buClr>
              <a:buFont typeface="Wingdings" pitchFamily="2" charset="2"/>
              <a:buChar char="q"/>
            </a:pPr>
            <a:r>
              <a:rPr lang="vi-VN" sz="2400" b="1" dirty="0">
                <a:solidFill>
                  <a:srgbClr val="1F497D"/>
                </a:solidFill>
                <a:latin typeface="Cambria" pitchFamily="18" charset="0"/>
                <a:ea typeface="Cambria" pitchFamily="18" charset="0"/>
                <a:cs typeface="Arial" pitchFamily="34" charset="0"/>
              </a:rPr>
              <a:t>Jednostranom </a:t>
            </a:r>
            <a:r>
              <a:rPr lang="vi-VN" sz="2400" b="1" spc="-4" dirty="0">
                <a:solidFill>
                  <a:srgbClr val="1F497D"/>
                </a:solidFill>
                <a:latin typeface="Cambria" pitchFamily="18" charset="0"/>
                <a:ea typeface="Cambria" pitchFamily="18" charset="0"/>
                <a:cs typeface="Arial" pitchFamily="34" charset="0"/>
              </a:rPr>
              <a:t>vezom </a:t>
            </a:r>
            <a:r>
              <a:rPr lang="vi-VN" sz="2400" spc="-39" dirty="0">
                <a:solidFill>
                  <a:srgbClr val="1F497D"/>
                </a:solidFill>
                <a:latin typeface="Cambria" pitchFamily="18" charset="0"/>
                <a:ea typeface="Cambria" pitchFamily="18" charset="0"/>
                <a:cs typeface="Arial" pitchFamily="34" charset="0"/>
              </a:rPr>
              <a:t>između </a:t>
            </a:r>
            <a:r>
              <a:rPr lang="vi-VN" sz="2400" spc="-4" dirty="0">
                <a:solidFill>
                  <a:srgbClr val="1F497D"/>
                </a:solidFill>
                <a:latin typeface="Cambria" pitchFamily="18" charset="0"/>
                <a:ea typeface="Cambria" pitchFamily="18" charset="0"/>
                <a:cs typeface="Arial" pitchFamily="34" charset="0"/>
              </a:rPr>
              <a:t>dva </a:t>
            </a:r>
            <a:r>
              <a:rPr lang="vi-VN" sz="2400" dirty="0">
                <a:solidFill>
                  <a:srgbClr val="1F497D"/>
                </a:solidFill>
                <a:latin typeface="Cambria" pitchFamily="18" charset="0"/>
                <a:ea typeface="Cambria" pitchFamily="18" charset="0"/>
                <a:cs typeface="Arial" pitchFamily="34" charset="0"/>
              </a:rPr>
              <a:t>elementa </a:t>
            </a:r>
            <a:r>
              <a:rPr lang="sr-Latn-RS" sz="2400" dirty="0">
                <a:solidFill>
                  <a:srgbClr val="1F497D"/>
                </a:solidFill>
                <a:latin typeface="Cambria" pitchFamily="18" charset="0"/>
                <a:ea typeface="Cambria" pitchFamily="18" charset="0"/>
                <a:cs typeface="Arial" pitchFamily="34" charset="0"/>
              </a:rPr>
              <a:t>se smatra kada </a:t>
            </a:r>
            <a:r>
              <a:rPr lang="vi-VN" sz="2400" dirty="0">
                <a:solidFill>
                  <a:srgbClr val="1F497D"/>
                </a:solidFill>
                <a:latin typeface="Cambria" pitchFamily="18" charset="0"/>
                <a:ea typeface="Cambria" pitchFamily="18" charset="0"/>
                <a:cs typeface="Arial" pitchFamily="34" charset="0"/>
              </a:rPr>
              <a:t>jedan </a:t>
            </a:r>
            <a:r>
              <a:rPr lang="vi-VN" sz="2400" spc="-4" dirty="0">
                <a:solidFill>
                  <a:srgbClr val="1F497D"/>
                </a:solidFill>
                <a:latin typeface="Cambria" pitchFamily="18" charset="0"/>
                <a:ea typeface="Cambria" pitchFamily="18" charset="0"/>
                <a:cs typeface="Arial" pitchFamily="34" charset="0"/>
              </a:rPr>
              <a:t>element uzima kao </a:t>
            </a:r>
            <a:r>
              <a:rPr lang="vi-VN" sz="2400" dirty="0">
                <a:solidFill>
                  <a:srgbClr val="1F497D"/>
                </a:solidFill>
                <a:latin typeface="Cambria" pitchFamily="18" charset="0"/>
                <a:ea typeface="Cambria" pitchFamily="18" charset="0"/>
                <a:cs typeface="Arial" pitchFamily="34" charset="0"/>
              </a:rPr>
              <a:t>svoje </a:t>
            </a:r>
            <a:r>
              <a:rPr lang="vi-VN" sz="2400" spc="-4" dirty="0">
                <a:solidFill>
                  <a:srgbClr val="1F497D"/>
                </a:solidFill>
                <a:latin typeface="Cambria" pitchFamily="18" charset="0"/>
                <a:ea typeface="Cambria" pitchFamily="18" charset="0"/>
                <a:cs typeface="Arial" pitchFamily="34" charset="0"/>
              </a:rPr>
              <a:t>ulaze stanje ili uticaje drugoga </a:t>
            </a:r>
            <a:r>
              <a:rPr lang="vi-VN" sz="2400" dirty="0" smtClean="0">
                <a:solidFill>
                  <a:srgbClr val="1F497D"/>
                </a:solidFill>
                <a:latin typeface="Cambria" pitchFamily="18" charset="0"/>
                <a:ea typeface="Cambria" pitchFamily="18" charset="0"/>
                <a:cs typeface="Arial" pitchFamily="34" charset="0"/>
              </a:rPr>
              <a:t>elementa </a:t>
            </a:r>
            <a:r>
              <a:rPr lang="sr-Latn-RS" sz="2400" dirty="0" smtClean="0">
                <a:solidFill>
                  <a:srgbClr val="1F497D"/>
                </a:solidFill>
                <a:latin typeface="Cambria" pitchFamily="18" charset="0"/>
                <a:ea typeface="Cambria" pitchFamily="18" charset="0"/>
                <a:cs typeface="Arial" pitchFamily="34" charset="0"/>
              </a:rPr>
              <a:t>(</a:t>
            </a:r>
            <a:r>
              <a:rPr lang="vi-VN" sz="2400" spc="-4" dirty="0" smtClean="0">
                <a:solidFill>
                  <a:srgbClr val="1F497D"/>
                </a:solidFill>
                <a:latin typeface="Cambria" pitchFamily="18" charset="0"/>
                <a:ea typeface="Cambria" pitchFamily="18" charset="0"/>
                <a:cs typeface="Arial" pitchFamily="34" charset="0"/>
              </a:rPr>
              <a:t>uzročno-posledičn</a:t>
            </a:r>
            <a:r>
              <a:rPr lang="sr-Latn-RS" sz="2400" spc="-4" dirty="0" smtClean="0">
                <a:solidFill>
                  <a:srgbClr val="1F497D"/>
                </a:solidFill>
                <a:latin typeface="Cambria" pitchFamily="18" charset="0"/>
                <a:ea typeface="Cambria" pitchFamily="18" charset="0"/>
                <a:cs typeface="Arial" pitchFamily="34" charset="0"/>
              </a:rPr>
              <a:t>a</a:t>
            </a:r>
            <a:r>
              <a:rPr lang="vi-VN" sz="2400" spc="-4" dirty="0" smtClean="0">
                <a:solidFill>
                  <a:srgbClr val="1F497D"/>
                </a:solidFill>
                <a:latin typeface="Cambria" pitchFamily="18" charset="0"/>
                <a:ea typeface="Cambria" pitchFamily="18" charset="0"/>
                <a:cs typeface="Arial" pitchFamily="34" charset="0"/>
              </a:rPr>
              <a:t> vez</a:t>
            </a:r>
            <a:r>
              <a:rPr lang="sr-Latn-RS" sz="2400" spc="-4" dirty="0" smtClean="0">
                <a:solidFill>
                  <a:srgbClr val="1F497D"/>
                </a:solidFill>
                <a:latin typeface="Cambria" pitchFamily="18" charset="0"/>
                <a:ea typeface="Cambria" pitchFamily="18" charset="0"/>
                <a:cs typeface="Arial" pitchFamily="34" charset="0"/>
              </a:rPr>
              <a:t>a)</a:t>
            </a:r>
            <a:r>
              <a:rPr lang="vi-VN" sz="2400" spc="-4" dirty="0" smtClean="0">
                <a:solidFill>
                  <a:srgbClr val="1F497D"/>
                </a:solidFill>
                <a:latin typeface="Cambria" pitchFamily="18" charset="0"/>
                <a:ea typeface="Cambria" pitchFamily="18" charset="0"/>
                <a:cs typeface="Arial" pitchFamily="34" charset="0"/>
              </a:rPr>
              <a:t>. </a:t>
            </a:r>
            <a:endParaRPr lang="sr-Latn-RS" sz="2400" spc="-4" dirty="0">
              <a:solidFill>
                <a:srgbClr val="1F497D"/>
              </a:solidFill>
              <a:latin typeface="Cambria" pitchFamily="18" charset="0"/>
              <a:ea typeface="Cambria" pitchFamily="18" charset="0"/>
              <a:cs typeface="Arial" pitchFamily="34" charset="0"/>
            </a:endParaRPr>
          </a:p>
          <a:p>
            <a:pPr marL="311783" marR="5568" indent="-300655">
              <a:spcBef>
                <a:spcPts val="1800"/>
              </a:spcBef>
              <a:spcAft>
                <a:spcPts val="526"/>
              </a:spcAft>
              <a:buClr>
                <a:srgbClr val="FFC000"/>
              </a:buClr>
              <a:buFont typeface="Wingdings" pitchFamily="2" charset="2"/>
              <a:buChar char="q"/>
            </a:pPr>
            <a:r>
              <a:rPr lang="vi-VN" sz="2400" b="1" spc="-4" dirty="0">
                <a:solidFill>
                  <a:srgbClr val="1F497D"/>
                </a:solidFill>
                <a:latin typeface="Cambria" pitchFamily="18" charset="0"/>
                <a:ea typeface="Cambria" pitchFamily="18" charset="0"/>
                <a:cs typeface="Arial" pitchFamily="34" charset="0"/>
              </a:rPr>
              <a:t>Povratna veza </a:t>
            </a:r>
            <a:r>
              <a:rPr lang="vi-VN" sz="2400" spc="-4" dirty="0">
                <a:solidFill>
                  <a:srgbClr val="1F497D"/>
                </a:solidFill>
                <a:latin typeface="Cambria" pitchFamily="18" charset="0"/>
                <a:ea typeface="Cambria" pitchFamily="18" charset="0"/>
                <a:cs typeface="Arial" pitchFamily="34" charset="0"/>
              </a:rPr>
              <a:t>za razliku </a:t>
            </a:r>
            <a:r>
              <a:rPr lang="vi-VN" sz="2400" dirty="0">
                <a:solidFill>
                  <a:srgbClr val="1F497D"/>
                </a:solidFill>
                <a:latin typeface="Cambria" pitchFamily="18" charset="0"/>
                <a:ea typeface="Cambria" pitchFamily="18" charset="0"/>
                <a:cs typeface="Arial" pitchFamily="34" charset="0"/>
              </a:rPr>
              <a:t>od </a:t>
            </a:r>
            <a:r>
              <a:rPr lang="vi-VN" sz="2400" spc="-4" dirty="0">
                <a:solidFill>
                  <a:srgbClr val="1F497D"/>
                </a:solidFill>
                <a:latin typeface="Cambria" pitchFamily="18" charset="0"/>
                <a:ea typeface="Cambria" pitchFamily="18" charset="0"/>
                <a:cs typeface="Arial" pitchFamily="34" charset="0"/>
              </a:rPr>
              <a:t>jednostrane predstavlja </a:t>
            </a:r>
            <a:r>
              <a:rPr lang="vi-VN" sz="2400" spc="-26" dirty="0">
                <a:solidFill>
                  <a:srgbClr val="1F497D"/>
                </a:solidFill>
                <a:latin typeface="Cambria" pitchFamily="18" charset="0"/>
                <a:ea typeface="Cambria" pitchFamily="18" charset="0"/>
                <a:cs typeface="Arial" pitchFamily="34" charset="0"/>
              </a:rPr>
              <a:t>međusobni </a:t>
            </a:r>
            <a:r>
              <a:rPr lang="vi-VN" sz="2400" spc="-4" dirty="0">
                <a:solidFill>
                  <a:srgbClr val="1F497D"/>
                </a:solidFill>
                <a:latin typeface="Cambria" pitchFamily="18" charset="0"/>
                <a:ea typeface="Cambria" pitchFamily="18" charset="0"/>
                <a:cs typeface="Arial" pitchFamily="34" charset="0"/>
              </a:rPr>
              <a:t>uticaj dva </a:t>
            </a:r>
            <a:r>
              <a:rPr lang="vi-VN" sz="2400" dirty="0">
                <a:solidFill>
                  <a:srgbClr val="1F497D"/>
                </a:solidFill>
                <a:latin typeface="Cambria" pitchFamily="18" charset="0"/>
                <a:ea typeface="Cambria" pitchFamily="18" charset="0"/>
                <a:cs typeface="Arial" pitchFamily="34" charset="0"/>
              </a:rPr>
              <a:t>elementa </a:t>
            </a:r>
            <a:r>
              <a:rPr lang="vi-VN" sz="2400" spc="-4" dirty="0">
                <a:solidFill>
                  <a:srgbClr val="1F497D"/>
                </a:solidFill>
                <a:latin typeface="Cambria" pitchFamily="18" charset="0"/>
                <a:ea typeface="Cambria" pitchFamily="18" charset="0"/>
                <a:cs typeface="Arial" pitchFamily="34" charset="0"/>
              </a:rPr>
              <a:t>(interaktivnost). Osnovna </a:t>
            </a:r>
            <a:r>
              <a:rPr lang="vi-VN" sz="2400" spc="-4" dirty="0" smtClean="0">
                <a:solidFill>
                  <a:srgbClr val="1F497D"/>
                </a:solidFill>
                <a:latin typeface="Cambria" pitchFamily="18" charset="0"/>
                <a:ea typeface="Cambria" pitchFamily="18" charset="0"/>
                <a:cs typeface="Arial" pitchFamily="34" charset="0"/>
              </a:rPr>
              <a:t>funkcija </a:t>
            </a:r>
            <a:r>
              <a:rPr lang="vi-VN" sz="2400" spc="-4" dirty="0">
                <a:solidFill>
                  <a:srgbClr val="1F497D"/>
                </a:solidFill>
                <a:latin typeface="Cambria" pitchFamily="18" charset="0"/>
                <a:ea typeface="Cambria" pitchFamily="18" charset="0"/>
                <a:cs typeface="Arial" pitchFamily="34" charset="0"/>
              </a:rPr>
              <a:t>povratne veze </a:t>
            </a:r>
            <a:r>
              <a:rPr lang="vi-VN" sz="2400" dirty="0">
                <a:solidFill>
                  <a:srgbClr val="1F497D"/>
                </a:solidFill>
                <a:latin typeface="Cambria" pitchFamily="18" charset="0"/>
                <a:ea typeface="Cambria" pitchFamily="18" charset="0"/>
                <a:cs typeface="Arial" pitchFamily="34" charset="0"/>
              </a:rPr>
              <a:t>je </a:t>
            </a:r>
            <a:r>
              <a:rPr lang="vi-VN" sz="2400" spc="-4" dirty="0">
                <a:solidFill>
                  <a:srgbClr val="1F497D"/>
                </a:solidFill>
                <a:latin typeface="Cambria" pitchFamily="18" charset="0"/>
                <a:ea typeface="Cambria" pitchFamily="18" charset="0"/>
                <a:cs typeface="Arial" pitchFamily="34" charset="0"/>
              </a:rPr>
              <a:t>kontrola izvršavanja </a:t>
            </a:r>
            <a:r>
              <a:rPr lang="vi-VN" sz="2400" spc="-26" dirty="0" smtClean="0">
                <a:solidFill>
                  <a:srgbClr val="1F497D"/>
                </a:solidFill>
                <a:latin typeface="Cambria" pitchFamily="18" charset="0"/>
                <a:ea typeface="Cambria" pitchFamily="18" charset="0"/>
                <a:cs typeface="Arial" pitchFamily="34" charset="0"/>
              </a:rPr>
              <a:t>određenih</a:t>
            </a:r>
            <a:r>
              <a:rPr lang="sr-Latn-RS" sz="2400" spc="-26" dirty="0" smtClean="0">
                <a:solidFill>
                  <a:srgbClr val="1F497D"/>
                </a:solidFill>
                <a:latin typeface="Cambria" pitchFamily="18" charset="0"/>
                <a:ea typeface="Cambria" pitchFamily="18" charset="0"/>
                <a:cs typeface="Arial" pitchFamily="34" charset="0"/>
              </a:rPr>
              <a:t> </a:t>
            </a:r>
            <a:r>
              <a:rPr lang="vi-VN" sz="2400" spc="-4" dirty="0" smtClean="0">
                <a:solidFill>
                  <a:srgbClr val="1F497D"/>
                </a:solidFill>
                <a:latin typeface="Cambria" pitchFamily="18" charset="0"/>
                <a:ea typeface="Cambria" pitchFamily="18" charset="0"/>
                <a:cs typeface="Arial" pitchFamily="34" charset="0"/>
              </a:rPr>
              <a:t>aktivnosti.</a:t>
            </a:r>
            <a:r>
              <a:rPr lang="sr-Latn-RS" sz="2400" spc="-4" dirty="0" smtClean="0">
                <a:solidFill>
                  <a:srgbClr val="1F497D"/>
                </a:solidFill>
                <a:latin typeface="Cambria" pitchFamily="18" charset="0"/>
                <a:ea typeface="Cambria" pitchFamily="18" charset="0"/>
                <a:cs typeface="Arial" pitchFamily="34" charset="0"/>
              </a:rPr>
              <a:t> </a:t>
            </a:r>
            <a:endParaRPr lang="vi-VN" sz="2400" dirty="0">
              <a:solidFill>
                <a:srgbClr val="1F497D"/>
              </a:solidFill>
              <a:latin typeface="Cambria" pitchFamily="18" charset="0"/>
              <a:ea typeface="Cambria" pitchFamily="18" charset="0"/>
              <a:cs typeface="Arial" pitchFamily="34" charset="0"/>
            </a:endParaRPr>
          </a:p>
        </p:txBody>
      </p:sp>
      <p:sp>
        <p:nvSpPr>
          <p:cNvPr id="6" name="Title 1"/>
          <p:cNvSpPr txBox="1">
            <a:spLocks/>
          </p:cNvSpPr>
          <p:nvPr/>
        </p:nvSpPr>
        <p:spPr>
          <a:xfrm>
            <a:off x="107504" y="994718"/>
            <a:ext cx="7020272"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solidFill>
                  <a:srgbClr val="002060"/>
                </a:solidFill>
                <a:latin typeface="Cambria" pitchFamily="18" charset="0"/>
                <a:ea typeface="Cambria" pitchFamily="18" charset="0"/>
              </a:rPr>
              <a:t>Ve</a:t>
            </a:r>
            <a:r>
              <a:rPr lang="sr-Latn-RS" sz="4000" smtClean="0">
                <a:solidFill>
                  <a:srgbClr val="002060"/>
                </a:solidFill>
                <a:latin typeface="Cambria" pitchFamily="18" charset="0"/>
                <a:ea typeface="Cambria" pitchFamily="18" charset="0"/>
              </a:rPr>
              <a:t>ze među elementima</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24799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t="8764" b="16667"/>
          <a:stretch/>
        </p:blipFill>
        <p:spPr bwMode="auto">
          <a:xfrm>
            <a:off x="0" y="892898"/>
            <a:ext cx="9144000" cy="4206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0080" y="5099576"/>
            <a:ext cx="8316416" cy="1495794"/>
          </a:xfrm>
          <a:prstGeom prst="rect">
            <a:avLst/>
          </a:prstGeom>
        </p:spPr>
        <p:txBody>
          <a:bodyPr wrap="square">
            <a:spAutoFit/>
          </a:bodyPr>
          <a:lstStyle/>
          <a:p>
            <a:pPr marL="342900" lvl="0" indent="-342900">
              <a:lnSpc>
                <a:spcPct val="90000"/>
              </a:lnSpc>
              <a:spcBef>
                <a:spcPct val="20000"/>
              </a:spcBef>
              <a:buFont typeface="Arial" pitchFamily="34" charset="0"/>
              <a:buChar char="•"/>
            </a:pPr>
            <a:r>
              <a:rPr lang="sr-Latn-RS" sz="2400" dirty="0">
                <a:solidFill>
                  <a:srgbClr val="1F497D"/>
                </a:solidFill>
                <a:latin typeface="Cambria" pitchFamily="18" charset="0"/>
                <a:ea typeface="Cambria" pitchFamily="18" charset="0"/>
              </a:rPr>
              <a:t>Negativna povratna sprega je povratna sprega kojom se smanjuje uticaj ulaznog dejstva na izlaznu veličinu.</a:t>
            </a:r>
          </a:p>
          <a:p>
            <a:pPr marL="342900" lvl="0" indent="-342900">
              <a:lnSpc>
                <a:spcPct val="90000"/>
              </a:lnSpc>
              <a:spcBef>
                <a:spcPct val="20000"/>
              </a:spcBef>
              <a:buFont typeface="Arial" pitchFamily="34" charset="0"/>
              <a:buChar char="•"/>
            </a:pPr>
            <a:r>
              <a:rPr lang="sr-Latn-RS" sz="2400" dirty="0">
                <a:solidFill>
                  <a:srgbClr val="1F497D"/>
                </a:solidFill>
                <a:latin typeface="Cambria" pitchFamily="18" charset="0"/>
                <a:ea typeface="Cambria" pitchFamily="18" charset="0"/>
              </a:rPr>
              <a:t>Pozitivna povratna sprega je povratna sprega kojom se povećava uticaj ulaznog dejstva na izlaznu veličinu.</a:t>
            </a:r>
            <a:endParaRPr lang="en-US" sz="2400" dirty="0">
              <a:solidFill>
                <a:srgbClr val="1F497D"/>
              </a:solidFill>
              <a:latin typeface="Cambria" pitchFamily="18" charset="0"/>
              <a:ea typeface="Cambria" pitchFamily="18" charset="0"/>
            </a:endParaRPr>
          </a:p>
        </p:txBody>
      </p:sp>
    </p:spTree>
    <p:extLst>
      <p:ext uri="{BB962C8B-B14F-4D97-AF65-F5344CB8AC3E}">
        <p14:creationId xmlns:p14="http://schemas.microsoft.com/office/powerpoint/2010/main" val="4130778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1" y="908720"/>
            <a:ext cx="8144156" cy="566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986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24744"/>
            <a:ext cx="5729064" cy="778097"/>
          </a:xfrm>
        </p:spPr>
        <p:txBody>
          <a:bodyPr>
            <a:normAutofit/>
          </a:bodyPr>
          <a:lstStyle/>
          <a:p>
            <a:r>
              <a:rPr lang="sr-Latn-RS" sz="4000" dirty="0" smtClean="0">
                <a:solidFill>
                  <a:srgbClr val="002060"/>
                </a:solidFill>
                <a:latin typeface="Cambria" pitchFamily="18" charset="0"/>
                <a:ea typeface="Cambria" pitchFamily="18" charset="0"/>
              </a:rPr>
              <a:t>Model realnog sistema</a:t>
            </a:r>
            <a:endParaRPr lang="en-US" sz="4000" dirty="0">
              <a:solidFill>
                <a:srgbClr val="002060"/>
              </a:solidFill>
              <a:latin typeface="Cambria" pitchFamily="18" charset="0"/>
              <a:ea typeface="Cambria" pitchFamily="18" charset="0"/>
            </a:endParaRPr>
          </a:p>
        </p:txBody>
      </p:sp>
      <p:sp>
        <p:nvSpPr>
          <p:cNvPr id="4" name="Content Placeholder 3"/>
          <p:cNvSpPr>
            <a:spLocks noGrp="1"/>
          </p:cNvSpPr>
          <p:nvPr>
            <p:ph sz="quarter" idx="1"/>
          </p:nvPr>
        </p:nvSpPr>
        <p:spPr>
          <a:xfrm>
            <a:off x="539552" y="2060848"/>
            <a:ext cx="8352928" cy="4320480"/>
          </a:xfrm>
        </p:spPr>
        <p:txBody>
          <a:bodyPr>
            <a:noAutofit/>
          </a:bodyPr>
          <a:lstStyle/>
          <a:p>
            <a:pPr>
              <a:spcBef>
                <a:spcPts val="1800"/>
              </a:spcBef>
            </a:pPr>
            <a:r>
              <a:rPr lang="vi-VN" sz="2400" dirty="0">
                <a:solidFill>
                  <a:srgbClr val="1F497D"/>
                </a:solidFill>
                <a:latin typeface="Cambria" pitchFamily="18" charset="0"/>
                <a:ea typeface="Cambria" pitchFamily="18" charset="0"/>
                <a:cs typeface="Arial" pitchFamily="34" charset="0"/>
              </a:rPr>
              <a:t>Šta su ulazi, procesi, </a:t>
            </a:r>
            <a:r>
              <a:rPr lang="vi-VN" sz="2400" dirty="0" smtClean="0">
                <a:solidFill>
                  <a:srgbClr val="1F497D"/>
                </a:solidFill>
                <a:latin typeface="Cambria" pitchFamily="18" charset="0"/>
                <a:ea typeface="Cambria" pitchFamily="18" charset="0"/>
                <a:cs typeface="Arial" pitchFamily="34" charset="0"/>
              </a:rPr>
              <a:t>izlazi</a:t>
            </a:r>
            <a:r>
              <a:rPr lang="sr-Latn-RS" sz="2400" dirty="0" smtClean="0">
                <a:solidFill>
                  <a:srgbClr val="1F497D"/>
                </a:solidFill>
                <a:latin typeface="Cambria" pitchFamily="18" charset="0"/>
                <a:ea typeface="Cambria" pitchFamily="18" charset="0"/>
                <a:cs typeface="Arial" pitchFamily="34" charset="0"/>
              </a:rPr>
              <a:t>!</a:t>
            </a:r>
            <a:r>
              <a:rPr lang="vi-VN" sz="2400" dirty="0" smtClean="0">
                <a:solidFill>
                  <a:srgbClr val="1F497D"/>
                </a:solidFill>
                <a:latin typeface="Cambria" pitchFamily="18" charset="0"/>
                <a:ea typeface="Cambria" pitchFamily="18" charset="0"/>
                <a:cs typeface="Arial" pitchFamily="34" charset="0"/>
              </a:rPr>
              <a:t>?</a:t>
            </a:r>
            <a:endParaRPr lang="vi-VN" sz="2400" dirty="0">
              <a:solidFill>
                <a:srgbClr val="1F497D"/>
              </a:solidFill>
              <a:latin typeface="Cambria" pitchFamily="18" charset="0"/>
              <a:ea typeface="Cambria" pitchFamily="18" charset="0"/>
              <a:cs typeface="Arial" pitchFamily="34" charset="0"/>
            </a:endParaRPr>
          </a:p>
          <a:p>
            <a:pPr>
              <a:spcBef>
                <a:spcPts val="1800"/>
              </a:spcBef>
            </a:pPr>
            <a:r>
              <a:rPr lang="vi-VN" sz="2400" dirty="0" smtClean="0">
                <a:solidFill>
                  <a:srgbClr val="1F497D"/>
                </a:solidFill>
                <a:latin typeface="Cambria" pitchFamily="18" charset="0"/>
                <a:ea typeface="Cambria" pitchFamily="18" charset="0"/>
                <a:cs typeface="Arial" pitchFamily="34" charset="0"/>
              </a:rPr>
              <a:t>Naš </a:t>
            </a:r>
            <a:r>
              <a:rPr lang="vi-VN" sz="2400" dirty="0">
                <a:solidFill>
                  <a:srgbClr val="1F497D"/>
                </a:solidFill>
                <a:latin typeface="Cambria" pitchFamily="18" charset="0"/>
                <a:ea typeface="Cambria" pitchFamily="18" charset="0"/>
                <a:cs typeface="Arial" pitchFamily="34" charset="0"/>
              </a:rPr>
              <a:t>cilj je izlaz i zbog njega vršimo korekciju ulaza i ponekad procesa. </a:t>
            </a:r>
            <a:endParaRPr lang="sr-Latn-RS" sz="2400" dirty="0" smtClean="0">
              <a:solidFill>
                <a:srgbClr val="1F497D"/>
              </a:solidFill>
              <a:latin typeface="Cambria" pitchFamily="18" charset="0"/>
              <a:ea typeface="Cambria" pitchFamily="18" charset="0"/>
              <a:cs typeface="Arial" pitchFamily="34" charset="0"/>
            </a:endParaRPr>
          </a:p>
          <a:p>
            <a:pPr>
              <a:spcBef>
                <a:spcPts val="1800"/>
              </a:spcBef>
            </a:pPr>
            <a:r>
              <a:rPr lang="vi-VN" sz="2400" dirty="0" smtClean="0">
                <a:solidFill>
                  <a:srgbClr val="1F497D"/>
                </a:solidFill>
                <a:latin typeface="Cambria" pitchFamily="18" charset="0"/>
                <a:ea typeface="Cambria" pitchFamily="18" charset="0"/>
                <a:cs typeface="Arial" pitchFamily="34" charset="0"/>
              </a:rPr>
              <a:t>Izlazna </a:t>
            </a:r>
            <a:r>
              <a:rPr lang="vi-VN" sz="2400" dirty="0">
                <a:solidFill>
                  <a:srgbClr val="1F497D"/>
                </a:solidFill>
                <a:latin typeface="Cambria" pitchFamily="18" charset="0"/>
                <a:ea typeface="Cambria" pitchFamily="18" charset="0"/>
                <a:cs typeface="Arial" pitchFamily="34" charset="0"/>
              </a:rPr>
              <a:t>transformacija definiše način merenja ili posmatranja dinamičkog ponašanja realnog  sistema i daje, na osnovu trenutnog stanja i trenutnih ulaza sistema, njegove izlaze. </a:t>
            </a:r>
          </a:p>
          <a:p>
            <a:pPr>
              <a:spcBef>
                <a:spcPts val="1800"/>
              </a:spcBef>
            </a:pPr>
            <a:r>
              <a:rPr lang="vi-VN" sz="2400" dirty="0">
                <a:solidFill>
                  <a:srgbClr val="1F497D"/>
                </a:solidFill>
                <a:latin typeface="Cambria" pitchFamily="18" charset="0"/>
                <a:ea typeface="Cambria" pitchFamily="18" charset="0"/>
                <a:cs typeface="Arial" pitchFamily="34" charset="0"/>
              </a:rPr>
              <a:t>Model je  pojednostavljena predstava o relevantnim karakteristikama sistema. </a:t>
            </a:r>
            <a:r>
              <a:rPr lang="vi-VN" sz="2400" dirty="0" smtClean="0">
                <a:solidFill>
                  <a:srgbClr val="1F497D"/>
                </a:solidFill>
                <a:latin typeface="Cambria" pitchFamily="18" charset="0"/>
                <a:ea typeface="Cambria" pitchFamily="18" charset="0"/>
                <a:cs typeface="Arial" pitchFamily="34" charset="0"/>
              </a:rPr>
              <a:t>Direktno </a:t>
            </a:r>
            <a:r>
              <a:rPr lang="vi-VN" sz="2400" dirty="0">
                <a:solidFill>
                  <a:srgbClr val="1F497D"/>
                </a:solidFill>
                <a:latin typeface="Cambria" pitchFamily="18" charset="0"/>
                <a:ea typeface="Cambria" pitchFamily="18" charset="0"/>
                <a:cs typeface="Arial" pitchFamily="34" charset="0"/>
              </a:rPr>
              <a:t>postoji  samo sistem, a svaka naša predstava o sistemu je model. </a:t>
            </a:r>
          </a:p>
        </p:txBody>
      </p:sp>
    </p:spTree>
    <p:extLst>
      <p:ext uri="{BB962C8B-B14F-4D97-AF65-F5344CB8AC3E}">
        <p14:creationId xmlns:p14="http://schemas.microsoft.com/office/powerpoint/2010/main" val="354318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t="50623" b="15"/>
          <a:stretch/>
        </p:blipFill>
        <p:spPr bwMode="auto">
          <a:xfrm>
            <a:off x="395536" y="3573016"/>
            <a:ext cx="8161124" cy="292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p:cNvGrpSpPr/>
          <p:nvPr/>
        </p:nvGrpSpPr>
        <p:grpSpPr>
          <a:xfrm>
            <a:off x="1763688" y="1038442"/>
            <a:ext cx="4732798" cy="2336643"/>
            <a:chOff x="1763688" y="1038442"/>
            <a:chExt cx="4732798" cy="2336643"/>
          </a:xfrm>
        </p:grpSpPr>
        <p:sp>
          <p:nvSpPr>
            <p:cNvPr id="25" name="Freeform 24"/>
            <p:cNvSpPr/>
            <p:nvPr/>
          </p:nvSpPr>
          <p:spPr>
            <a:xfrm>
              <a:off x="3762011" y="2402977"/>
              <a:ext cx="972108" cy="972108"/>
            </a:xfrm>
            <a:custGeom>
              <a:avLst/>
              <a:gdLst>
                <a:gd name="connsiteX0" fmla="*/ 0 w 972108"/>
                <a:gd name="connsiteY0" fmla="*/ 162021 h 972108"/>
                <a:gd name="connsiteX1" fmla="*/ 162021 w 972108"/>
                <a:gd name="connsiteY1" fmla="*/ 0 h 972108"/>
                <a:gd name="connsiteX2" fmla="*/ 810087 w 972108"/>
                <a:gd name="connsiteY2" fmla="*/ 0 h 972108"/>
                <a:gd name="connsiteX3" fmla="*/ 972108 w 972108"/>
                <a:gd name="connsiteY3" fmla="*/ 162021 h 972108"/>
                <a:gd name="connsiteX4" fmla="*/ 972108 w 972108"/>
                <a:gd name="connsiteY4" fmla="*/ 810087 h 972108"/>
                <a:gd name="connsiteX5" fmla="*/ 810087 w 972108"/>
                <a:gd name="connsiteY5" fmla="*/ 972108 h 972108"/>
                <a:gd name="connsiteX6" fmla="*/ 162021 w 972108"/>
                <a:gd name="connsiteY6" fmla="*/ 972108 h 972108"/>
                <a:gd name="connsiteX7" fmla="*/ 0 w 972108"/>
                <a:gd name="connsiteY7" fmla="*/ 810087 h 972108"/>
                <a:gd name="connsiteX8" fmla="*/ 0 w 972108"/>
                <a:gd name="connsiteY8" fmla="*/ 162021 h 9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108" h="972108">
                  <a:moveTo>
                    <a:pt x="0" y="162021"/>
                  </a:moveTo>
                  <a:cubicBezTo>
                    <a:pt x="0" y="72539"/>
                    <a:pt x="72539" y="0"/>
                    <a:pt x="162021" y="0"/>
                  </a:cubicBezTo>
                  <a:lnTo>
                    <a:pt x="810087" y="0"/>
                  </a:lnTo>
                  <a:cubicBezTo>
                    <a:pt x="899569" y="0"/>
                    <a:pt x="972108" y="72539"/>
                    <a:pt x="972108" y="162021"/>
                  </a:cubicBezTo>
                  <a:lnTo>
                    <a:pt x="972108" y="810087"/>
                  </a:lnTo>
                  <a:cubicBezTo>
                    <a:pt x="972108" y="899569"/>
                    <a:pt x="899569" y="972108"/>
                    <a:pt x="810087" y="972108"/>
                  </a:cubicBezTo>
                  <a:lnTo>
                    <a:pt x="162021" y="972108"/>
                  </a:lnTo>
                  <a:cubicBezTo>
                    <a:pt x="72539" y="972108"/>
                    <a:pt x="0" y="899569"/>
                    <a:pt x="0" y="810087"/>
                  </a:cubicBezTo>
                  <a:lnTo>
                    <a:pt x="0" y="162021"/>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5394" tIns="75394" rIns="75394" bIns="75394" numCol="1" spcCol="1270" anchor="ctr" anchorCtr="0">
              <a:noAutofit/>
            </a:bodyPr>
            <a:lstStyle/>
            <a:p>
              <a:pPr lvl="0" algn="ctr" defTabSz="488950">
                <a:lnSpc>
                  <a:spcPct val="90000"/>
                </a:lnSpc>
                <a:spcBef>
                  <a:spcPct val="0"/>
                </a:spcBef>
                <a:spcAft>
                  <a:spcPct val="35000"/>
                </a:spcAft>
              </a:pPr>
              <a:r>
                <a:rPr lang="sr-Latn-RS" sz="1100" kern="1200" dirty="0" smtClean="0"/>
                <a:t>POVRATNA INFORMACIJA</a:t>
              </a:r>
              <a:endParaRPr lang="en-US" sz="1100" kern="1200" dirty="0"/>
            </a:p>
          </p:txBody>
        </p:sp>
        <p:sp>
          <p:nvSpPr>
            <p:cNvPr id="26" name="Freeform 25"/>
            <p:cNvSpPr/>
            <p:nvPr/>
          </p:nvSpPr>
          <p:spPr>
            <a:xfrm rot="12827905">
              <a:off x="2349783" y="2134619"/>
              <a:ext cx="1542575" cy="0"/>
            </a:xfrm>
            <a:custGeom>
              <a:avLst/>
              <a:gdLst/>
              <a:ahLst/>
              <a:cxnLst/>
              <a:rect l="0" t="0" r="0" b="0"/>
              <a:pathLst>
                <a:path>
                  <a:moveTo>
                    <a:pt x="0" y="0"/>
                  </a:moveTo>
                  <a:lnTo>
                    <a:pt x="1542575" y="0"/>
                  </a:lnTo>
                </a:path>
              </a:pathLst>
            </a:custGeom>
            <a:noFill/>
            <a:ln>
              <a:headEnd type="none" w="med" len="med"/>
              <a:tailEnd type="arrow" w="med" len="med"/>
            </a:ln>
          </p:spPr>
          <p:style>
            <a:lnRef idx="2">
              <a:schemeClr val="accent1"/>
            </a:lnRef>
            <a:fillRef idx="0">
              <a:schemeClr val="accent1"/>
            </a:fillRef>
            <a:effectRef idx="1">
              <a:schemeClr val="accent1"/>
            </a:effectRef>
            <a:fontRef idx="minor">
              <a:schemeClr val="tx1">
                <a:hueOff val="0"/>
                <a:satOff val="0"/>
                <a:lumOff val="0"/>
                <a:alphaOff val="0"/>
              </a:schemeClr>
            </a:fontRef>
          </p:style>
        </p:sp>
        <p:sp>
          <p:nvSpPr>
            <p:cNvPr id="27" name="Freeform 26"/>
            <p:cNvSpPr/>
            <p:nvPr/>
          </p:nvSpPr>
          <p:spPr>
            <a:xfrm>
              <a:off x="1763688" y="1107557"/>
              <a:ext cx="716443" cy="716443"/>
            </a:xfrm>
            <a:custGeom>
              <a:avLst/>
              <a:gdLst>
                <a:gd name="connsiteX0" fmla="*/ 0 w 716443"/>
                <a:gd name="connsiteY0" fmla="*/ 119410 h 716443"/>
                <a:gd name="connsiteX1" fmla="*/ 119410 w 716443"/>
                <a:gd name="connsiteY1" fmla="*/ 0 h 716443"/>
                <a:gd name="connsiteX2" fmla="*/ 597033 w 716443"/>
                <a:gd name="connsiteY2" fmla="*/ 0 h 716443"/>
                <a:gd name="connsiteX3" fmla="*/ 716443 w 716443"/>
                <a:gd name="connsiteY3" fmla="*/ 119410 h 716443"/>
                <a:gd name="connsiteX4" fmla="*/ 716443 w 716443"/>
                <a:gd name="connsiteY4" fmla="*/ 597033 h 716443"/>
                <a:gd name="connsiteX5" fmla="*/ 597033 w 716443"/>
                <a:gd name="connsiteY5" fmla="*/ 716443 h 716443"/>
                <a:gd name="connsiteX6" fmla="*/ 119410 w 716443"/>
                <a:gd name="connsiteY6" fmla="*/ 716443 h 716443"/>
                <a:gd name="connsiteX7" fmla="*/ 0 w 716443"/>
                <a:gd name="connsiteY7" fmla="*/ 597033 h 716443"/>
                <a:gd name="connsiteX8" fmla="*/ 0 w 716443"/>
                <a:gd name="connsiteY8" fmla="*/ 119410 h 71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443" h="716443">
                  <a:moveTo>
                    <a:pt x="0" y="119410"/>
                  </a:moveTo>
                  <a:cubicBezTo>
                    <a:pt x="0" y="53462"/>
                    <a:pt x="53462" y="0"/>
                    <a:pt x="119410" y="0"/>
                  </a:cubicBezTo>
                  <a:lnTo>
                    <a:pt x="597033" y="0"/>
                  </a:lnTo>
                  <a:cubicBezTo>
                    <a:pt x="662981" y="0"/>
                    <a:pt x="716443" y="53462"/>
                    <a:pt x="716443" y="119410"/>
                  </a:cubicBezTo>
                  <a:lnTo>
                    <a:pt x="716443" y="597033"/>
                  </a:lnTo>
                  <a:cubicBezTo>
                    <a:pt x="716443" y="662981"/>
                    <a:pt x="662981" y="716443"/>
                    <a:pt x="597033" y="716443"/>
                  </a:cubicBezTo>
                  <a:lnTo>
                    <a:pt x="119410" y="716443"/>
                  </a:lnTo>
                  <a:cubicBezTo>
                    <a:pt x="53462" y="716443"/>
                    <a:pt x="0" y="662981"/>
                    <a:pt x="0" y="597033"/>
                  </a:cubicBezTo>
                  <a:lnTo>
                    <a:pt x="0" y="11941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5774" tIns="85774" rIns="85774" bIns="85774" numCol="1" spcCol="1270" anchor="ctr" anchorCtr="0">
              <a:noAutofit/>
            </a:bodyPr>
            <a:lstStyle/>
            <a:p>
              <a:pPr lvl="0" algn="ctr" defTabSz="889000">
                <a:lnSpc>
                  <a:spcPct val="90000"/>
                </a:lnSpc>
                <a:spcBef>
                  <a:spcPct val="0"/>
                </a:spcBef>
                <a:spcAft>
                  <a:spcPct val="35000"/>
                </a:spcAft>
              </a:pPr>
              <a:r>
                <a:rPr lang="sr-Latn-RS" sz="2000" kern="1200" dirty="0" smtClean="0"/>
                <a:t>ULAZ</a:t>
              </a:r>
              <a:endParaRPr lang="en-US" sz="2000" kern="1200" dirty="0"/>
            </a:p>
          </p:txBody>
        </p:sp>
        <p:sp>
          <p:nvSpPr>
            <p:cNvPr id="28" name="Freeform 27"/>
            <p:cNvSpPr/>
            <p:nvPr/>
          </p:nvSpPr>
          <p:spPr>
            <a:xfrm rot="16161318">
              <a:off x="3951111" y="2114754"/>
              <a:ext cx="576483" cy="0"/>
            </a:xfrm>
            <a:custGeom>
              <a:avLst/>
              <a:gdLst/>
              <a:ahLst/>
              <a:cxnLst/>
              <a:rect l="0" t="0" r="0" b="0"/>
              <a:pathLst>
                <a:path>
                  <a:moveTo>
                    <a:pt x="0" y="0"/>
                  </a:moveTo>
                  <a:lnTo>
                    <a:pt x="576483" y="0"/>
                  </a:lnTo>
                </a:path>
              </a:pathLst>
            </a:custGeom>
            <a:noFill/>
            <a:ln>
              <a:headEnd type="none" w="med" len="med"/>
              <a:tailEnd type="arrow" w="med" len="med"/>
            </a:ln>
          </p:spPr>
          <p:style>
            <a:lnRef idx="2">
              <a:schemeClr val="accent1"/>
            </a:lnRef>
            <a:fillRef idx="0">
              <a:schemeClr val="accent1"/>
            </a:fillRef>
            <a:effectRef idx="1">
              <a:schemeClr val="accent1"/>
            </a:effectRef>
            <a:fontRef idx="minor">
              <a:schemeClr val="tx1">
                <a:hueOff val="0"/>
                <a:satOff val="0"/>
                <a:lumOff val="0"/>
                <a:alphaOff val="0"/>
              </a:schemeClr>
            </a:fontRef>
          </p:style>
        </p:sp>
        <p:sp>
          <p:nvSpPr>
            <p:cNvPr id="29" name="Freeform 28"/>
            <p:cNvSpPr/>
            <p:nvPr/>
          </p:nvSpPr>
          <p:spPr>
            <a:xfrm>
              <a:off x="3837631" y="1038442"/>
              <a:ext cx="788087" cy="788087"/>
            </a:xfrm>
            <a:custGeom>
              <a:avLst/>
              <a:gdLst>
                <a:gd name="connsiteX0" fmla="*/ 0 w 788087"/>
                <a:gd name="connsiteY0" fmla="*/ 131350 h 788087"/>
                <a:gd name="connsiteX1" fmla="*/ 131350 w 788087"/>
                <a:gd name="connsiteY1" fmla="*/ 0 h 788087"/>
                <a:gd name="connsiteX2" fmla="*/ 656737 w 788087"/>
                <a:gd name="connsiteY2" fmla="*/ 0 h 788087"/>
                <a:gd name="connsiteX3" fmla="*/ 788087 w 788087"/>
                <a:gd name="connsiteY3" fmla="*/ 131350 h 788087"/>
                <a:gd name="connsiteX4" fmla="*/ 788087 w 788087"/>
                <a:gd name="connsiteY4" fmla="*/ 656737 h 788087"/>
                <a:gd name="connsiteX5" fmla="*/ 656737 w 788087"/>
                <a:gd name="connsiteY5" fmla="*/ 788087 h 788087"/>
                <a:gd name="connsiteX6" fmla="*/ 131350 w 788087"/>
                <a:gd name="connsiteY6" fmla="*/ 788087 h 788087"/>
                <a:gd name="connsiteX7" fmla="*/ 0 w 788087"/>
                <a:gd name="connsiteY7" fmla="*/ 656737 h 788087"/>
                <a:gd name="connsiteX8" fmla="*/ 0 w 788087"/>
                <a:gd name="connsiteY8" fmla="*/ 131350 h 78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087" h="788087">
                  <a:moveTo>
                    <a:pt x="0" y="131350"/>
                  </a:moveTo>
                  <a:cubicBezTo>
                    <a:pt x="0" y="58807"/>
                    <a:pt x="58807" y="0"/>
                    <a:pt x="131350" y="0"/>
                  </a:cubicBezTo>
                  <a:lnTo>
                    <a:pt x="656737" y="0"/>
                  </a:lnTo>
                  <a:cubicBezTo>
                    <a:pt x="729280" y="0"/>
                    <a:pt x="788087" y="58807"/>
                    <a:pt x="788087" y="131350"/>
                  </a:cubicBezTo>
                  <a:lnTo>
                    <a:pt x="788087" y="656737"/>
                  </a:lnTo>
                  <a:cubicBezTo>
                    <a:pt x="788087" y="729280"/>
                    <a:pt x="729280" y="788087"/>
                    <a:pt x="656737" y="788087"/>
                  </a:cubicBezTo>
                  <a:lnTo>
                    <a:pt x="131350" y="788087"/>
                  </a:lnTo>
                  <a:cubicBezTo>
                    <a:pt x="58807" y="788087"/>
                    <a:pt x="0" y="729280"/>
                    <a:pt x="0" y="656737"/>
                  </a:cubicBezTo>
                  <a:lnTo>
                    <a:pt x="0" y="13135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74031" tIns="74031" rIns="74031" bIns="74031" numCol="1" spcCol="1270" anchor="ctr" anchorCtr="0">
              <a:noAutofit/>
            </a:bodyPr>
            <a:lstStyle/>
            <a:p>
              <a:pPr lvl="0" algn="ctr" defTabSz="622300">
                <a:lnSpc>
                  <a:spcPct val="90000"/>
                </a:lnSpc>
                <a:spcBef>
                  <a:spcPct val="0"/>
                </a:spcBef>
                <a:spcAft>
                  <a:spcPct val="35000"/>
                </a:spcAft>
              </a:pPr>
              <a:r>
                <a:rPr lang="sr-Latn-RS" sz="1400" kern="1200" dirty="0" smtClean="0"/>
                <a:t>OBRADA</a:t>
              </a:r>
              <a:endParaRPr lang="en-US" sz="1400" kern="1200" dirty="0"/>
            </a:p>
          </p:txBody>
        </p:sp>
        <p:sp>
          <p:nvSpPr>
            <p:cNvPr id="30" name="Freeform 29"/>
            <p:cNvSpPr/>
            <p:nvPr/>
          </p:nvSpPr>
          <p:spPr>
            <a:xfrm rot="19426666">
              <a:off x="4608833" y="2149942"/>
              <a:ext cx="1296495" cy="0"/>
            </a:xfrm>
            <a:custGeom>
              <a:avLst/>
              <a:gdLst/>
              <a:ahLst/>
              <a:cxnLst/>
              <a:rect l="0" t="0" r="0" b="0"/>
              <a:pathLst>
                <a:path>
                  <a:moveTo>
                    <a:pt x="0" y="0"/>
                  </a:moveTo>
                  <a:lnTo>
                    <a:pt x="1296495" y="0"/>
                  </a:lnTo>
                </a:path>
              </a:pathLst>
            </a:custGeom>
            <a:noFill/>
            <a:ln>
              <a:headEnd type="none" w="med" len="med"/>
              <a:tailEnd type="arrow" w="med" len="med"/>
            </a:ln>
          </p:spPr>
          <p:style>
            <a:lnRef idx="2">
              <a:schemeClr val="accent1"/>
            </a:lnRef>
            <a:fillRef idx="0">
              <a:schemeClr val="accent1"/>
            </a:fillRef>
            <a:effectRef idx="1">
              <a:schemeClr val="accent1"/>
            </a:effectRef>
            <a:fontRef idx="minor">
              <a:schemeClr val="tx1">
                <a:hueOff val="0"/>
                <a:satOff val="0"/>
                <a:lumOff val="0"/>
                <a:alphaOff val="0"/>
              </a:schemeClr>
            </a:fontRef>
          </p:style>
        </p:sp>
        <p:sp>
          <p:nvSpPr>
            <p:cNvPr id="31" name="Freeform 30"/>
            <p:cNvSpPr/>
            <p:nvPr/>
          </p:nvSpPr>
          <p:spPr>
            <a:xfrm>
              <a:off x="5780043" y="1146266"/>
              <a:ext cx="716443" cy="716443"/>
            </a:xfrm>
            <a:custGeom>
              <a:avLst/>
              <a:gdLst>
                <a:gd name="connsiteX0" fmla="*/ 0 w 716443"/>
                <a:gd name="connsiteY0" fmla="*/ 119410 h 716443"/>
                <a:gd name="connsiteX1" fmla="*/ 119410 w 716443"/>
                <a:gd name="connsiteY1" fmla="*/ 0 h 716443"/>
                <a:gd name="connsiteX2" fmla="*/ 597033 w 716443"/>
                <a:gd name="connsiteY2" fmla="*/ 0 h 716443"/>
                <a:gd name="connsiteX3" fmla="*/ 716443 w 716443"/>
                <a:gd name="connsiteY3" fmla="*/ 119410 h 716443"/>
                <a:gd name="connsiteX4" fmla="*/ 716443 w 716443"/>
                <a:gd name="connsiteY4" fmla="*/ 597033 h 716443"/>
                <a:gd name="connsiteX5" fmla="*/ 597033 w 716443"/>
                <a:gd name="connsiteY5" fmla="*/ 716443 h 716443"/>
                <a:gd name="connsiteX6" fmla="*/ 119410 w 716443"/>
                <a:gd name="connsiteY6" fmla="*/ 716443 h 716443"/>
                <a:gd name="connsiteX7" fmla="*/ 0 w 716443"/>
                <a:gd name="connsiteY7" fmla="*/ 597033 h 716443"/>
                <a:gd name="connsiteX8" fmla="*/ 0 w 716443"/>
                <a:gd name="connsiteY8" fmla="*/ 119410 h 71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443" h="716443">
                  <a:moveTo>
                    <a:pt x="0" y="119410"/>
                  </a:moveTo>
                  <a:cubicBezTo>
                    <a:pt x="0" y="53462"/>
                    <a:pt x="53462" y="0"/>
                    <a:pt x="119410" y="0"/>
                  </a:cubicBezTo>
                  <a:lnTo>
                    <a:pt x="597033" y="0"/>
                  </a:lnTo>
                  <a:cubicBezTo>
                    <a:pt x="662981" y="0"/>
                    <a:pt x="716443" y="53462"/>
                    <a:pt x="716443" y="119410"/>
                  </a:cubicBezTo>
                  <a:lnTo>
                    <a:pt x="716443" y="597033"/>
                  </a:lnTo>
                  <a:cubicBezTo>
                    <a:pt x="716443" y="662981"/>
                    <a:pt x="662981" y="716443"/>
                    <a:pt x="597033" y="716443"/>
                  </a:cubicBezTo>
                  <a:lnTo>
                    <a:pt x="119410" y="716443"/>
                  </a:lnTo>
                  <a:cubicBezTo>
                    <a:pt x="53462" y="716443"/>
                    <a:pt x="0" y="662981"/>
                    <a:pt x="0" y="597033"/>
                  </a:cubicBezTo>
                  <a:lnTo>
                    <a:pt x="0" y="11941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83234" tIns="83234" rIns="83234" bIns="83234" numCol="1" spcCol="1270" anchor="ctr" anchorCtr="0">
              <a:noAutofit/>
            </a:bodyPr>
            <a:lstStyle/>
            <a:p>
              <a:pPr lvl="0" algn="ctr" defTabSz="844550">
                <a:lnSpc>
                  <a:spcPct val="90000"/>
                </a:lnSpc>
                <a:spcBef>
                  <a:spcPct val="0"/>
                </a:spcBef>
                <a:spcAft>
                  <a:spcPct val="35000"/>
                </a:spcAft>
              </a:pPr>
              <a:r>
                <a:rPr lang="sr-Latn-RS" sz="1900" kern="1200" dirty="0" smtClean="0"/>
                <a:t>IZLAZ</a:t>
              </a:r>
              <a:endParaRPr lang="en-US" sz="1900" kern="1200" dirty="0"/>
            </a:p>
          </p:txBody>
        </p:sp>
      </p:grpSp>
      <p:cxnSp>
        <p:nvCxnSpPr>
          <p:cNvPr id="6" name="Straight Arrow Connector 5"/>
          <p:cNvCxnSpPr/>
          <p:nvPr/>
        </p:nvCxnSpPr>
        <p:spPr>
          <a:xfrm>
            <a:off x="2483768" y="1519914"/>
            <a:ext cx="13681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644008" y="1484784"/>
            <a:ext cx="11521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978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73832"/>
            <a:ext cx="5113303" cy="1143000"/>
          </a:xfrm>
        </p:spPr>
        <p:txBody>
          <a:bodyPr/>
          <a:lstStyle/>
          <a:p>
            <a:r>
              <a:rPr lang="sr-Latn-RS" dirty="0" smtClean="0">
                <a:solidFill>
                  <a:srgbClr val="002060"/>
                </a:solidFill>
              </a:rPr>
              <a:t>Pojam entropije</a:t>
            </a:r>
            <a:endParaRPr lang="en-US" dirty="0">
              <a:solidFill>
                <a:srgbClr val="002060"/>
              </a:solidFill>
            </a:endParaRPr>
          </a:p>
        </p:txBody>
      </p:sp>
      <p:sp>
        <p:nvSpPr>
          <p:cNvPr id="3" name="Content Placeholder 2"/>
          <p:cNvSpPr>
            <a:spLocks noGrp="1"/>
          </p:cNvSpPr>
          <p:nvPr>
            <p:ph idx="1"/>
          </p:nvPr>
        </p:nvSpPr>
        <p:spPr>
          <a:xfrm>
            <a:off x="457200" y="1916833"/>
            <a:ext cx="8229600" cy="1368152"/>
          </a:xfrm>
        </p:spPr>
        <p:txBody>
          <a:bodyPr>
            <a:normAutofit/>
          </a:bodyPr>
          <a:lstStyle/>
          <a:p>
            <a:r>
              <a:rPr lang="vi-VN" sz="2400" b="1" dirty="0">
                <a:solidFill>
                  <a:srgbClr val="1F497D"/>
                </a:solidFill>
                <a:latin typeface="Cambria" pitchFamily="18" charset="0"/>
                <a:ea typeface="Cambria" pitchFamily="18" charset="0"/>
                <a:cs typeface="Calibri" pitchFamily="34" charset="0"/>
              </a:rPr>
              <a:t>Entropija </a:t>
            </a:r>
            <a:r>
              <a:rPr lang="vi-VN" sz="2400" dirty="0">
                <a:solidFill>
                  <a:srgbClr val="1F497D"/>
                </a:solidFill>
                <a:latin typeface="Cambria" pitchFamily="18" charset="0"/>
                <a:ea typeface="Cambria" pitchFamily="18" charset="0"/>
                <a:cs typeface="Calibri" pitchFamily="34" charset="0"/>
              </a:rPr>
              <a:t>izražava zakon po kome se realni sistem ne može vratiti u stanje u kome je jednom bio bez izvesnog gubitka energije. </a:t>
            </a:r>
            <a:endParaRPr lang="en-US" sz="2400" dirty="0">
              <a:solidFill>
                <a:srgbClr val="002060"/>
              </a:solidFill>
              <a:latin typeface="Cambria" pitchFamily="18" charset="0"/>
              <a:ea typeface="Cambria" pitchFamily="18"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281" t="11984" r="30984" b="49377"/>
          <a:stretch/>
        </p:blipFill>
        <p:spPr bwMode="auto">
          <a:xfrm>
            <a:off x="3131105" y="2732486"/>
            <a:ext cx="2953063" cy="213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67544" y="4797152"/>
            <a:ext cx="7776864" cy="1569660"/>
          </a:xfrm>
          <a:prstGeom prst="rect">
            <a:avLst/>
          </a:prstGeom>
        </p:spPr>
        <p:txBody>
          <a:bodyPr wrap="square">
            <a:spAutoFit/>
          </a:bodyPr>
          <a:lstStyle/>
          <a:p>
            <a:pPr marL="342900" lvl="0" indent="-342900">
              <a:spcBef>
                <a:spcPct val="20000"/>
              </a:spcBef>
              <a:buFont typeface="Arial" pitchFamily="34" charset="0"/>
              <a:buChar char="•"/>
            </a:pPr>
            <a:r>
              <a:rPr lang="vi-VN" sz="2400" dirty="0">
                <a:solidFill>
                  <a:srgbClr val="1F497D"/>
                </a:solidFill>
                <a:latin typeface="Cambria" pitchFamily="18" charset="0"/>
                <a:ea typeface="Cambria" pitchFamily="18" charset="0"/>
                <a:cs typeface="Calibri" pitchFamily="34" charset="0"/>
              </a:rPr>
              <a:t>Entropija izražava prirodnu težnju svakog realnog sistema da dođe u stanje najveće verovatnoće, koje odgovara potpunom haosu koji bi nastao zbog njegove totalne neorganizovanosti.</a:t>
            </a:r>
            <a:endParaRPr lang="en-US" sz="2400" dirty="0">
              <a:solidFill>
                <a:srgbClr val="1F497D"/>
              </a:solidFill>
              <a:latin typeface="Cambria" pitchFamily="18" charset="0"/>
              <a:ea typeface="Cambria" pitchFamily="18" charset="0"/>
              <a:cs typeface="Calibri" pitchFamily="34" charset="0"/>
            </a:endParaRPr>
          </a:p>
        </p:txBody>
      </p:sp>
    </p:spTree>
    <p:extLst>
      <p:ext uri="{BB962C8B-B14F-4D97-AF65-F5344CB8AC3E}">
        <p14:creationId xmlns:p14="http://schemas.microsoft.com/office/powerpoint/2010/main" val="3839855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983"/>
          <a:stretch/>
        </p:blipFill>
        <p:spPr bwMode="auto">
          <a:xfrm>
            <a:off x="3637246" y="1484784"/>
            <a:ext cx="5517873" cy="503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79512" y="1124744"/>
            <a:ext cx="4608512" cy="803047"/>
          </a:xfrm>
        </p:spPr>
        <p:txBody>
          <a:bodyPr>
            <a:normAutofit fontScale="90000"/>
          </a:bodyPr>
          <a:lstStyle/>
          <a:p>
            <a:r>
              <a:rPr lang="sr-Latn-RS" dirty="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
        <p:nvSpPr>
          <p:cNvPr id="6" name="Content Placeholder 5"/>
          <p:cNvSpPr>
            <a:spLocks noGrp="1"/>
          </p:cNvSpPr>
          <p:nvPr>
            <p:ph sz="quarter" idx="1"/>
          </p:nvPr>
        </p:nvSpPr>
        <p:spPr>
          <a:xfrm>
            <a:off x="395536" y="2276872"/>
            <a:ext cx="4084953" cy="3046988"/>
          </a:xfrm>
          <a:prstGeom prst="rect">
            <a:avLst/>
          </a:prstGeom>
        </p:spPr>
        <p:txBody>
          <a:bodyPr wrap="square">
            <a:spAutoFit/>
          </a:bodyPr>
          <a:lstStyle/>
          <a:p>
            <a:pPr marL="0" marR="8352" indent="0">
              <a:spcAft>
                <a:spcPts val="526"/>
              </a:spcAft>
              <a:buClr>
                <a:srgbClr val="FFC000"/>
              </a:buClr>
              <a:buNone/>
            </a:pPr>
            <a:r>
              <a:rPr lang="vi-VN" sz="2400" spc="-4" dirty="0">
                <a:solidFill>
                  <a:srgbClr val="1F497D"/>
                </a:solidFill>
                <a:latin typeface="Cambria" pitchFamily="18" charset="0"/>
                <a:ea typeface="Cambria" pitchFamily="18" charset="0"/>
                <a:cs typeface="Arial" pitchFamily="34" charset="0"/>
              </a:rPr>
              <a:t>Kriterijumi za klasifikaciju sistema mogu biti različiti.</a:t>
            </a:r>
            <a:r>
              <a:rPr lang="sr-Latn-RS" sz="2400" spc="-4"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Tako sisteme razlikujemo prema prirodi </a:t>
            </a:r>
            <a:r>
              <a:rPr lang="vi-VN" sz="2400" spc="-4" dirty="0" smtClean="0">
                <a:solidFill>
                  <a:srgbClr val="1F497D"/>
                </a:solidFill>
                <a:latin typeface="Cambria" pitchFamily="18" charset="0"/>
                <a:ea typeface="Cambria" pitchFamily="18" charset="0"/>
                <a:cs typeface="Arial" pitchFamily="34" charset="0"/>
              </a:rPr>
              <a:t>elemenata,</a:t>
            </a:r>
            <a:r>
              <a:rPr lang="vi-VN" sz="2400" spc="53" dirty="0" smtClean="0">
                <a:solidFill>
                  <a:srgbClr val="1F497D"/>
                </a:solidFill>
                <a:latin typeface="Cambria" pitchFamily="18" charset="0"/>
                <a:ea typeface="Cambria" pitchFamily="18" charset="0"/>
                <a:cs typeface="Arial" pitchFamily="34" charset="0"/>
              </a:rPr>
              <a:t> </a:t>
            </a:r>
            <a:r>
              <a:rPr lang="vi-VN" sz="2400" spc="-4" dirty="0" smtClean="0">
                <a:solidFill>
                  <a:srgbClr val="1F497D"/>
                </a:solidFill>
                <a:latin typeface="Cambria" pitchFamily="18" charset="0"/>
                <a:ea typeface="Cambria" pitchFamily="18" charset="0"/>
                <a:cs typeface="Arial" pitchFamily="34" charset="0"/>
              </a:rPr>
              <a:t>prema</a:t>
            </a:r>
            <a:r>
              <a:rPr lang="vi-VN" sz="2400" spc="61" dirty="0" smtClean="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vrstama</a:t>
            </a:r>
            <a:r>
              <a:rPr lang="vi-VN" sz="2400" spc="70"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ponašanja,</a:t>
            </a:r>
            <a:r>
              <a:rPr lang="vi-VN" sz="2400" spc="66"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prema</a:t>
            </a:r>
            <a:r>
              <a:rPr lang="vi-VN" sz="2400" spc="61" dirty="0">
                <a:solidFill>
                  <a:srgbClr val="1F497D"/>
                </a:solidFill>
                <a:latin typeface="Cambria" pitchFamily="18" charset="0"/>
                <a:ea typeface="Cambria" pitchFamily="18" charset="0"/>
                <a:cs typeface="Arial" pitchFamily="34" charset="0"/>
              </a:rPr>
              <a:t> </a:t>
            </a:r>
            <a:r>
              <a:rPr lang="vi-VN" sz="2400" spc="-18" dirty="0">
                <a:solidFill>
                  <a:srgbClr val="1F497D"/>
                </a:solidFill>
                <a:latin typeface="Cambria" pitchFamily="18" charset="0"/>
                <a:ea typeface="Cambria" pitchFamily="18" charset="0"/>
                <a:cs typeface="Arial" pitchFamily="34" charset="0"/>
              </a:rPr>
              <a:t>određenosti,</a:t>
            </a:r>
            <a:r>
              <a:rPr lang="vi-VN" sz="2400" spc="57"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prema</a:t>
            </a:r>
            <a:r>
              <a:rPr lang="vi-VN" sz="2400" spc="57" dirty="0">
                <a:solidFill>
                  <a:srgbClr val="1F497D"/>
                </a:solidFill>
                <a:latin typeface="Cambria" pitchFamily="18" charset="0"/>
                <a:ea typeface="Cambria" pitchFamily="18" charset="0"/>
                <a:cs typeface="Arial" pitchFamily="34" charset="0"/>
              </a:rPr>
              <a:t> </a:t>
            </a:r>
            <a:r>
              <a:rPr lang="vi-VN" sz="2400" dirty="0">
                <a:solidFill>
                  <a:srgbClr val="1F497D"/>
                </a:solidFill>
                <a:latin typeface="Cambria" pitchFamily="18" charset="0"/>
                <a:ea typeface="Cambria" pitchFamily="18" charset="0"/>
                <a:cs typeface="Arial" pitchFamily="34" charset="0"/>
              </a:rPr>
              <a:t>stepenu</a:t>
            </a:r>
            <a:r>
              <a:rPr lang="vi-VN" sz="2400" spc="57"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složenosti,</a:t>
            </a:r>
            <a:r>
              <a:rPr lang="vi-VN" sz="2400" spc="57"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prema</a:t>
            </a:r>
            <a:r>
              <a:rPr lang="vi-VN" sz="2400" spc="66"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vezama</a:t>
            </a:r>
            <a:r>
              <a:rPr lang="vi-VN" sz="2400" spc="61"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sa</a:t>
            </a:r>
            <a:r>
              <a:rPr lang="sr-Latn-RS" sz="2400"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okruženjem</a:t>
            </a:r>
            <a:r>
              <a:rPr lang="vi-VN" sz="2400" spc="-22" dirty="0">
                <a:solidFill>
                  <a:srgbClr val="1F497D"/>
                </a:solidFill>
                <a:latin typeface="Cambria" pitchFamily="18" charset="0"/>
                <a:ea typeface="Cambria" pitchFamily="18" charset="0"/>
                <a:cs typeface="Arial" pitchFamily="34" charset="0"/>
              </a:rPr>
              <a:t> </a:t>
            </a:r>
            <a:r>
              <a:rPr lang="vi-VN" sz="2400" dirty="0">
                <a:solidFill>
                  <a:srgbClr val="1F497D"/>
                </a:solidFill>
                <a:latin typeface="Cambria" pitchFamily="18" charset="0"/>
                <a:ea typeface="Cambria" pitchFamily="18" charset="0"/>
                <a:cs typeface="Arial" pitchFamily="34" charset="0"/>
              </a:rPr>
              <a:t>itd.</a:t>
            </a:r>
            <a:endParaRPr lang="en-US" sz="2400"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2277759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a:xfrm>
            <a:off x="527977" y="2348879"/>
            <a:ext cx="7828871" cy="4248473"/>
          </a:xfrm>
        </p:spPr>
        <p:txBody>
          <a:bodyPr>
            <a:noAutofit/>
          </a:bodyPr>
          <a:lstStyle/>
          <a:p>
            <a:pPr marL="261626" marR="4452" indent="-250497">
              <a:spcBef>
                <a:spcPts val="1800"/>
              </a:spcBef>
              <a:spcAft>
                <a:spcPts val="526"/>
              </a:spcAft>
              <a:buClr>
                <a:srgbClr val="FFC000"/>
              </a:buClr>
              <a:buFont typeface="Wingdings" pitchFamily="2" charset="2"/>
              <a:buChar char="§"/>
            </a:pPr>
            <a:r>
              <a:rPr lang="vi-VN" sz="2400" spc="-4" dirty="0">
                <a:solidFill>
                  <a:srgbClr val="1F497D"/>
                </a:solidFill>
                <a:latin typeface="Cambria" pitchFamily="18" charset="0"/>
                <a:ea typeface="Cambria" pitchFamily="18" charset="0"/>
                <a:cs typeface="Arial" pitchFamily="34" charset="0"/>
              </a:rPr>
              <a:t>Prema prirodi elemenata </a:t>
            </a:r>
            <a:r>
              <a:rPr lang="vi-VN" sz="2400" dirty="0">
                <a:solidFill>
                  <a:srgbClr val="1F497D"/>
                </a:solidFill>
                <a:latin typeface="Cambria" pitchFamily="18" charset="0"/>
                <a:ea typeface="Cambria" pitchFamily="18" charset="0"/>
                <a:cs typeface="Arial" pitchFamily="34" charset="0"/>
              </a:rPr>
              <a:t>koji </a:t>
            </a:r>
            <a:r>
              <a:rPr lang="vi-VN" sz="2400" spc="-4" dirty="0">
                <a:solidFill>
                  <a:srgbClr val="1F497D"/>
                </a:solidFill>
                <a:latin typeface="Cambria" pitchFamily="18" charset="0"/>
                <a:ea typeface="Cambria" pitchFamily="18" charset="0"/>
                <a:cs typeface="Arial" pitchFamily="34" charset="0"/>
              </a:rPr>
              <a:t>čine </a:t>
            </a:r>
            <a:r>
              <a:rPr lang="vi-VN" sz="2400" dirty="0">
                <a:solidFill>
                  <a:srgbClr val="1F497D"/>
                </a:solidFill>
                <a:latin typeface="Cambria" pitchFamily="18" charset="0"/>
                <a:ea typeface="Cambria" pitchFamily="18" charset="0"/>
                <a:cs typeface="Arial" pitchFamily="34" charset="0"/>
              </a:rPr>
              <a:t>sistem postoje </a:t>
            </a:r>
            <a:r>
              <a:rPr lang="vi-VN" sz="2400" b="1" spc="-4" dirty="0">
                <a:solidFill>
                  <a:srgbClr val="1F497D"/>
                </a:solidFill>
                <a:latin typeface="Cambria" pitchFamily="18" charset="0"/>
                <a:ea typeface="Cambria" pitchFamily="18" charset="0"/>
                <a:cs typeface="Arial" pitchFamily="34" charset="0"/>
              </a:rPr>
              <a:t>apstraktni </a:t>
            </a:r>
            <a:r>
              <a:rPr lang="vi-VN" sz="2400" b="1" dirty="0">
                <a:solidFill>
                  <a:srgbClr val="1F497D"/>
                </a:solidFill>
                <a:latin typeface="Cambria" pitchFamily="18" charset="0"/>
                <a:ea typeface="Cambria" pitchFamily="18" charset="0"/>
                <a:cs typeface="Arial" pitchFamily="34" charset="0"/>
              </a:rPr>
              <a:t>i </a:t>
            </a:r>
            <a:r>
              <a:rPr lang="vi-VN" sz="2400" b="1" spc="-4" dirty="0">
                <a:solidFill>
                  <a:srgbClr val="1F497D"/>
                </a:solidFill>
                <a:latin typeface="Cambria" pitchFamily="18" charset="0"/>
                <a:ea typeface="Cambria" pitchFamily="18" charset="0"/>
                <a:cs typeface="Arial" pitchFamily="34" charset="0"/>
              </a:rPr>
              <a:t>realni sistemi</a:t>
            </a:r>
            <a:r>
              <a:rPr lang="vi-VN" sz="2400" spc="-4" dirty="0">
                <a:solidFill>
                  <a:srgbClr val="1F497D"/>
                </a:solidFill>
                <a:latin typeface="Cambria" pitchFamily="18" charset="0"/>
                <a:ea typeface="Cambria" pitchFamily="18" charset="0"/>
                <a:cs typeface="Arial" pitchFamily="34" charset="0"/>
              </a:rPr>
              <a:t>. </a:t>
            </a:r>
            <a:endParaRPr lang="sr-Latn-RS" sz="2400" spc="-4" dirty="0">
              <a:solidFill>
                <a:srgbClr val="1F497D"/>
              </a:solidFill>
              <a:latin typeface="Cambria" pitchFamily="18" charset="0"/>
              <a:ea typeface="Cambria" pitchFamily="18" charset="0"/>
              <a:cs typeface="Arial" pitchFamily="34" charset="0"/>
            </a:endParaRPr>
          </a:p>
          <a:p>
            <a:pPr marL="261626" marR="4452" indent="-250497">
              <a:spcBef>
                <a:spcPts val="1800"/>
              </a:spcBef>
              <a:spcAft>
                <a:spcPts val="526"/>
              </a:spcAft>
              <a:buClr>
                <a:srgbClr val="FFC000"/>
              </a:buClr>
              <a:buFont typeface="Wingdings" pitchFamily="2" charset="2"/>
              <a:buChar char="§"/>
            </a:pPr>
            <a:r>
              <a:rPr lang="vi-VN" sz="2400" spc="-4" dirty="0">
                <a:solidFill>
                  <a:srgbClr val="1F497D"/>
                </a:solidFill>
                <a:latin typeface="Cambria" pitchFamily="18" charset="0"/>
                <a:ea typeface="Cambria" pitchFamily="18" charset="0"/>
                <a:cs typeface="Arial" pitchFamily="34" charset="0"/>
              </a:rPr>
              <a:t>Elementi apstraktnog  sistema su pojmovi </a:t>
            </a:r>
            <a:r>
              <a:rPr lang="vi-VN" sz="2400" spc="-26" dirty="0">
                <a:solidFill>
                  <a:srgbClr val="1F497D"/>
                </a:solidFill>
                <a:latin typeface="Cambria" pitchFamily="18" charset="0"/>
                <a:ea typeface="Cambria" pitchFamily="18" charset="0"/>
                <a:cs typeface="Arial" pitchFamily="34" charset="0"/>
              </a:rPr>
              <a:t>međusobno </a:t>
            </a:r>
            <a:r>
              <a:rPr lang="vi-VN" sz="2400" spc="-4" dirty="0">
                <a:solidFill>
                  <a:srgbClr val="1F497D"/>
                </a:solidFill>
                <a:latin typeface="Cambria" pitchFamily="18" charset="0"/>
                <a:ea typeface="Cambria" pitchFamily="18" charset="0"/>
                <a:cs typeface="Arial" pitchFamily="34" charset="0"/>
              </a:rPr>
              <a:t>povezani definicijama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pravilima. </a:t>
            </a:r>
            <a:r>
              <a:rPr lang="vi-VN" sz="2400" dirty="0">
                <a:solidFill>
                  <a:srgbClr val="1F497D"/>
                </a:solidFill>
                <a:latin typeface="Cambria" pitchFamily="18" charset="0"/>
                <a:ea typeface="Cambria" pitchFamily="18" charset="0"/>
                <a:cs typeface="Arial" pitchFamily="34" charset="0"/>
              </a:rPr>
              <a:t>To </a:t>
            </a:r>
            <a:r>
              <a:rPr lang="vi-VN" sz="2400" spc="-4" dirty="0">
                <a:solidFill>
                  <a:srgbClr val="1F497D"/>
                </a:solidFill>
                <a:latin typeface="Cambria" pitchFamily="18" charset="0"/>
                <a:ea typeface="Cambria" pitchFamily="18" charset="0"/>
                <a:cs typeface="Arial" pitchFamily="34" charset="0"/>
              </a:rPr>
              <a:t>su </a:t>
            </a:r>
            <a:r>
              <a:rPr lang="vi-VN" sz="2400" dirty="0">
                <a:solidFill>
                  <a:srgbClr val="1F497D"/>
                </a:solidFill>
                <a:latin typeface="Cambria" pitchFamily="18" charset="0"/>
                <a:ea typeface="Cambria" pitchFamily="18" charset="0"/>
                <a:cs typeface="Arial" pitchFamily="34" charset="0"/>
              </a:rPr>
              <a:t>npr. brojni </a:t>
            </a:r>
            <a:r>
              <a:rPr lang="vi-VN" sz="2400" spc="-4" dirty="0">
                <a:solidFill>
                  <a:srgbClr val="1F497D"/>
                </a:solidFill>
                <a:latin typeface="Cambria" pitchFamily="18" charset="0"/>
                <a:ea typeface="Cambria" pitchFamily="18" charset="0"/>
                <a:cs typeface="Arial" pitchFamily="34" charset="0"/>
              </a:rPr>
              <a:t>sistemi,  kompjuterski programi, ljudski govor. </a:t>
            </a:r>
            <a:endParaRPr lang="sr-Latn-RS" sz="2400" spc="-4" dirty="0">
              <a:solidFill>
                <a:srgbClr val="1F497D"/>
              </a:solidFill>
              <a:latin typeface="Cambria" pitchFamily="18" charset="0"/>
              <a:ea typeface="Cambria" pitchFamily="18" charset="0"/>
              <a:cs typeface="Arial" pitchFamily="34" charset="0"/>
            </a:endParaRPr>
          </a:p>
          <a:p>
            <a:pPr marL="261626" marR="4452" indent="-250497">
              <a:spcBef>
                <a:spcPts val="1800"/>
              </a:spcBef>
              <a:spcAft>
                <a:spcPts val="526"/>
              </a:spcAft>
              <a:buClr>
                <a:srgbClr val="FFC000"/>
              </a:buClr>
              <a:buFont typeface="Wingdings" pitchFamily="2" charset="2"/>
              <a:buChar char="§"/>
            </a:pPr>
            <a:r>
              <a:rPr lang="vi-VN" sz="2400" spc="-4" dirty="0">
                <a:solidFill>
                  <a:srgbClr val="1F497D"/>
                </a:solidFill>
                <a:latin typeface="Cambria" pitchFamily="18" charset="0"/>
                <a:ea typeface="Cambria" pitchFamily="18" charset="0"/>
                <a:cs typeface="Arial" pitchFamily="34" charset="0"/>
              </a:rPr>
              <a:t>Realni sistemi su </a:t>
            </a:r>
            <a:r>
              <a:rPr lang="vi-VN" sz="2400" dirty="0">
                <a:solidFill>
                  <a:srgbClr val="1F497D"/>
                </a:solidFill>
                <a:latin typeface="Cambria" pitchFamily="18" charset="0"/>
                <a:ea typeface="Cambria" pitchFamily="18" charset="0"/>
                <a:cs typeface="Arial" pitchFamily="34" charset="0"/>
              </a:rPr>
              <a:t>oni </a:t>
            </a:r>
            <a:r>
              <a:rPr lang="vi-VN" sz="2400" spc="-4" dirty="0">
                <a:solidFill>
                  <a:srgbClr val="1F497D"/>
                </a:solidFill>
                <a:latin typeface="Cambria" pitchFamily="18" charset="0"/>
                <a:ea typeface="Cambria" pitchFamily="18" charset="0"/>
                <a:cs typeface="Arial" pitchFamily="34" charset="0"/>
              </a:rPr>
              <a:t>sistemi čiji su elementi </a:t>
            </a:r>
            <a:r>
              <a:rPr lang="vi-VN" sz="2400" dirty="0">
                <a:solidFill>
                  <a:srgbClr val="1F497D"/>
                </a:solidFill>
                <a:latin typeface="Cambria" pitchFamily="18" charset="0"/>
                <a:ea typeface="Cambria" pitchFamily="18" charset="0"/>
                <a:cs typeface="Arial" pitchFamily="34" charset="0"/>
              </a:rPr>
              <a:t>d</a:t>
            </a:r>
            <a:r>
              <a:rPr lang="vi-VN" sz="2400" spc="-4" dirty="0">
                <a:solidFill>
                  <a:srgbClr val="1F497D"/>
                </a:solidFill>
                <a:latin typeface="Cambria" pitchFamily="18" charset="0"/>
                <a:ea typeface="Cambria" pitchFamily="18" charset="0"/>
                <a:cs typeface="Arial" pitchFamily="34" charset="0"/>
              </a:rPr>
              <a:t>e</a:t>
            </a:r>
            <a:r>
              <a:rPr lang="vi-VN" sz="2400" dirty="0">
                <a:solidFill>
                  <a:srgbClr val="1F497D"/>
                </a:solidFill>
                <a:latin typeface="Cambria" pitchFamily="18" charset="0"/>
                <a:ea typeface="Cambria" pitchFamily="18" charset="0"/>
                <a:cs typeface="Arial" pitchFamily="34" charset="0"/>
              </a:rPr>
              <a:t>o </a:t>
            </a:r>
            <a:r>
              <a:rPr lang="vi-VN" sz="2400" spc="-4" dirty="0">
                <a:solidFill>
                  <a:srgbClr val="1F497D"/>
                </a:solidFill>
                <a:latin typeface="Cambria" pitchFamily="18" charset="0"/>
                <a:ea typeface="Cambria" pitchFamily="18" charset="0"/>
                <a:cs typeface="Arial" pitchFamily="34" charset="0"/>
              </a:rPr>
              <a:t>konkretnog  </a:t>
            </a:r>
            <a:r>
              <a:rPr lang="vi-VN" sz="2400" dirty="0">
                <a:solidFill>
                  <a:srgbClr val="1F497D"/>
                </a:solidFill>
                <a:latin typeface="Cambria" pitchFamily="18" charset="0"/>
                <a:ea typeface="Cambria" pitchFamily="18" charset="0"/>
                <a:cs typeface="Arial" pitchFamily="34" charset="0"/>
              </a:rPr>
              <a:t>realnog objekta. U </a:t>
            </a:r>
            <a:r>
              <a:rPr lang="vi-VN" sz="2400" spc="-4" dirty="0">
                <a:solidFill>
                  <a:srgbClr val="1F497D"/>
                </a:solidFill>
                <a:latin typeface="Cambria" pitchFamily="18" charset="0"/>
                <a:ea typeface="Cambria" pitchFamily="18" charset="0"/>
                <a:cs typeface="Arial" pitchFamily="34" charset="0"/>
              </a:rPr>
              <a:t>ove sisteme </a:t>
            </a:r>
            <a:r>
              <a:rPr lang="vi-VN" sz="2400" dirty="0">
                <a:solidFill>
                  <a:srgbClr val="1F497D"/>
                </a:solidFill>
                <a:latin typeface="Cambria" pitchFamily="18" charset="0"/>
                <a:ea typeface="Cambria" pitchFamily="18" charset="0"/>
                <a:cs typeface="Arial" pitchFamily="34" charset="0"/>
              </a:rPr>
              <a:t>spadaju </a:t>
            </a:r>
            <a:r>
              <a:rPr lang="vi-VN" sz="2400" spc="-4" dirty="0">
                <a:solidFill>
                  <a:srgbClr val="1F497D"/>
                </a:solidFill>
                <a:latin typeface="Cambria" pitchFamily="18" charset="0"/>
                <a:ea typeface="Cambria" pitchFamily="18" charset="0"/>
                <a:cs typeface="Arial" pitchFamily="34" charset="0"/>
              </a:rPr>
              <a:t>npr. mehanički, fizički, biološki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društveni</a:t>
            </a:r>
            <a:r>
              <a:rPr lang="vi-VN" sz="2400" spc="13" dirty="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sistemi</a:t>
            </a:r>
            <a:r>
              <a:rPr lang="vi-VN" sz="2400" spc="-4" dirty="0" smtClean="0">
                <a:solidFill>
                  <a:srgbClr val="1F497D"/>
                </a:solidFill>
                <a:latin typeface="Cambria" pitchFamily="18" charset="0"/>
                <a:ea typeface="Cambria" pitchFamily="18" charset="0"/>
                <a:cs typeface="Arial" pitchFamily="34" charset="0"/>
              </a:rPr>
              <a:t>.</a:t>
            </a:r>
            <a:endParaRPr lang="vi-VN" sz="2400" dirty="0">
              <a:solidFill>
                <a:srgbClr val="1F497D"/>
              </a:solidFill>
              <a:latin typeface="Cambria" pitchFamily="18" charset="0"/>
              <a:ea typeface="Cambria" pitchFamily="18" charset="0"/>
              <a:cs typeface="Arial" pitchFamily="34" charset="0"/>
            </a:endParaRPr>
          </a:p>
        </p:txBody>
      </p:sp>
      <p:sp>
        <p:nvSpPr>
          <p:cNvPr id="6" name="Title 2"/>
          <p:cNvSpPr>
            <a:spLocks noGrp="1"/>
          </p:cNvSpPr>
          <p:nvPr>
            <p:ph type="title"/>
          </p:nvPr>
        </p:nvSpPr>
        <p:spPr>
          <a:xfrm>
            <a:off x="611560" y="1196752"/>
            <a:ext cx="4608512" cy="803047"/>
          </a:xfrm>
        </p:spPr>
        <p:txBody>
          <a:bodyPr>
            <a:normAutofit fontScale="90000"/>
          </a:bodyPr>
          <a:lstStyle/>
          <a:p>
            <a:r>
              <a:rPr lang="sr-Latn-RS" dirty="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1835518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2132856"/>
            <a:ext cx="8013576" cy="3701008"/>
          </a:xfrm>
        </p:spPr>
        <p:txBody>
          <a:bodyPr>
            <a:normAutofit/>
          </a:bodyPr>
          <a:lstStyle/>
          <a:p>
            <a:pPr>
              <a:spcBef>
                <a:spcPts val="1800"/>
              </a:spcBef>
            </a:pPr>
            <a:r>
              <a:rPr lang="vi-VN" sz="2400" spc="-4" dirty="0">
                <a:solidFill>
                  <a:srgbClr val="1F497D"/>
                </a:solidFill>
                <a:latin typeface="Cambria" pitchFamily="18" charset="0"/>
                <a:ea typeface="Cambria" pitchFamily="18" charset="0"/>
                <a:cs typeface="Arial" pitchFamily="34" charset="0"/>
              </a:rPr>
              <a:t>Prema </a:t>
            </a:r>
            <a:r>
              <a:rPr lang="vi-VN" sz="2400" dirty="0">
                <a:solidFill>
                  <a:srgbClr val="1F497D"/>
                </a:solidFill>
                <a:latin typeface="Cambria" pitchFamily="18" charset="0"/>
                <a:ea typeface="Cambria" pitchFamily="18" charset="0"/>
                <a:cs typeface="Arial" pitchFamily="34" charset="0"/>
              </a:rPr>
              <a:t>načinu </a:t>
            </a:r>
            <a:r>
              <a:rPr lang="vi-VN" sz="2400" spc="-4" dirty="0">
                <a:solidFill>
                  <a:srgbClr val="1F497D"/>
                </a:solidFill>
                <a:latin typeface="Cambria" pitchFamily="18" charset="0"/>
                <a:ea typeface="Cambria" pitchFamily="18" charset="0"/>
                <a:cs typeface="Arial" pitchFamily="34" charset="0"/>
              </a:rPr>
              <a:t>ponašanja razlikujemo </a:t>
            </a:r>
            <a:r>
              <a:rPr lang="vi-VN" sz="2400" b="1" spc="-4" dirty="0">
                <a:solidFill>
                  <a:srgbClr val="1F497D"/>
                </a:solidFill>
                <a:latin typeface="Cambria" pitchFamily="18" charset="0"/>
                <a:ea typeface="Cambria" pitchFamily="18" charset="0"/>
                <a:cs typeface="Arial" pitchFamily="34" charset="0"/>
              </a:rPr>
              <a:t>statičke </a:t>
            </a:r>
            <a:r>
              <a:rPr lang="vi-VN" sz="2400" b="1" dirty="0">
                <a:solidFill>
                  <a:srgbClr val="1F497D"/>
                </a:solidFill>
                <a:latin typeface="Cambria" pitchFamily="18" charset="0"/>
                <a:ea typeface="Cambria" pitchFamily="18" charset="0"/>
                <a:cs typeface="Arial" pitchFamily="34" charset="0"/>
              </a:rPr>
              <a:t>i </a:t>
            </a:r>
            <a:r>
              <a:rPr lang="vi-VN" sz="2400" b="1" spc="-4" dirty="0">
                <a:solidFill>
                  <a:srgbClr val="1F497D"/>
                </a:solidFill>
                <a:latin typeface="Cambria" pitchFamily="18" charset="0"/>
                <a:ea typeface="Cambria" pitchFamily="18" charset="0"/>
                <a:cs typeface="Arial" pitchFamily="34" charset="0"/>
              </a:rPr>
              <a:t>dinamičke sisteme</a:t>
            </a:r>
            <a:r>
              <a:rPr lang="vi-VN" sz="2400" spc="-4" dirty="0">
                <a:solidFill>
                  <a:srgbClr val="1F497D"/>
                </a:solidFill>
                <a:latin typeface="Cambria" pitchFamily="18" charset="0"/>
                <a:ea typeface="Cambria" pitchFamily="18" charset="0"/>
                <a:cs typeface="Arial" pitchFamily="34" charset="0"/>
              </a:rPr>
              <a:t>. </a:t>
            </a:r>
            <a:endParaRPr lang="sr-Latn-RS" sz="2400" spc="-4" dirty="0">
              <a:solidFill>
                <a:srgbClr val="1F497D"/>
              </a:solidFill>
              <a:latin typeface="Cambria" pitchFamily="18" charset="0"/>
              <a:ea typeface="Cambria" pitchFamily="18" charset="0"/>
              <a:cs typeface="Arial" pitchFamily="34" charset="0"/>
            </a:endParaRPr>
          </a:p>
          <a:p>
            <a:pPr>
              <a:spcBef>
                <a:spcPts val="1800"/>
              </a:spcBef>
            </a:pPr>
            <a:r>
              <a:rPr lang="vi-VN" sz="2400" spc="-4" dirty="0" smtClean="0">
                <a:solidFill>
                  <a:srgbClr val="1F497D"/>
                </a:solidFill>
                <a:latin typeface="Cambria" pitchFamily="18" charset="0"/>
                <a:ea typeface="Cambria" pitchFamily="18" charset="0"/>
                <a:cs typeface="Arial" pitchFamily="34" charset="0"/>
              </a:rPr>
              <a:t>Statički </a:t>
            </a:r>
            <a:r>
              <a:rPr lang="vi-VN" sz="2400" spc="-4" dirty="0">
                <a:solidFill>
                  <a:srgbClr val="1F497D"/>
                </a:solidFill>
                <a:latin typeface="Cambria" pitchFamily="18" charset="0"/>
                <a:ea typeface="Cambria" pitchFamily="18" charset="0"/>
                <a:cs typeface="Arial" pitchFamily="34" charset="0"/>
              </a:rPr>
              <a:t>sistemi </a:t>
            </a:r>
            <a:r>
              <a:rPr lang="vi-VN" sz="2400" dirty="0">
                <a:solidFill>
                  <a:srgbClr val="1F497D"/>
                </a:solidFill>
                <a:latin typeface="Cambria" pitchFamily="18" charset="0"/>
                <a:ea typeface="Cambria" pitchFamily="18" charset="0"/>
                <a:cs typeface="Arial" pitchFamily="34" charset="0"/>
              </a:rPr>
              <a:t>ne </a:t>
            </a:r>
            <a:r>
              <a:rPr lang="vi-VN" sz="2400" spc="-4" dirty="0">
                <a:solidFill>
                  <a:srgbClr val="1F497D"/>
                </a:solidFill>
                <a:latin typeface="Cambria" pitchFamily="18" charset="0"/>
                <a:ea typeface="Cambria" pitchFamily="18" charset="0"/>
                <a:cs typeface="Arial" pitchFamily="34" charset="0"/>
              </a:rPr>
              <a:t>menjaju, dakle  </a:t>
            </a:r>
            <a:r>
              <a:rPr lang="vi-VN" sz="2400" dirty="0">
                <a:solidFill>
                  <a:srgbClr val="1F497D"/>
                </a:solidFill>
                <a:latin typeface="Cambria" pitchFamily="18" charset="0"/>
                <a:ea typeface="Cambria" pitchFamily="18" charset="0"/>
                <a:cs typeface="Arial" pitchFamily="34" charset="0"/>
              </a:rPr>
              <a:t>održavaju, </a:t>
            </a:r>
            <a:r>
              <a:rPr lang="vi-VN" sz="2400" spc="-4" dirty="0">
                <a:solidFill>
                  <a:srgbClr val="1F497D"/>
                </a:solidFill>
                <a:latin typeface="Cambria" pitchFamily="18" charset="0"/>
                <a:ea typeface="Cambria" pitchFamily="18" charset="0"/>
                <a:cs typeface="Arial" pitchFamily="34" charset="0"/>
              </a:rPr>
              <a:t>svoju strukturu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funkcionisanje </a:t>
            </a:r>
            <a:r>
              <a:rPr lang="vi-VN" sz="2400" dirty="0">
                <a:solidFill>
                  <a:srgbClr val="1F497D"/>
                </a:solidFill>
                <a:latin typeface="Cambria" pitchFamily="18" charset="0"/>
                <a:ea typeface="Cambria" pitchFamily="18" charset="0"/>
                <a:cs typeface="Arial" pitchFamily="34" charset="0"/>
              </a:rPr>
              <a:t>u </a:t>
            </a:r>
            <a:r>
              <a:rPr lang="vi-VN" sz="2400" spc="-4" dirty="0" smtClean="0">
                <a:solidFill>
                  <a:srgbClr val="1F497D"/>
                </a:solidFill>
                <a:latin typeface="Cambria" pitchFamily="18" charset="0"/>
                <a:ea typeface="Cambria" pitchFamily="18" charset="0"/>
                <a:cs typeface="Arial" pitchFamily="34" charset="0"/>
              </a:rPr>
              <a:t>vremenu</a:t>
            </a:r>
            <a:r>
              <a:rPr lang="sr-Latn-RS" sz="2400" spc="-4" dirty="0">
                <a:solidFill>
                  <a:srgbClr val="1F497D"/>
                </a:solidFill>
                <a:latin typeface="Cambria" pitchFamily="18" charset="0"/>
                <a:ea typeface="Cambria" pitchFamily="18" charset="0"/>
                <a:cs typeface="Arial" pitchFamily="34" charset="0"/>
              </a:rPr>
              <a:t>.</a:t>
            </a:r>
            <a:endParaRPr lang="sr-Latn-RS" sz="2400" spc="-4" dirty="0" smtClean="0">
              <a:solidFill>
                <a:srgbClr val="1F497D"/>
              </a:solidFill>
              <a:latin typeface="Cambria" pitchFamily="18" charset="0"/>
              <a:ea typeface="Cambria" pitchFamily="18" charset="0"/>
              <a:cs typeface="Arial" pitchFamily="34" charset="0"/>
            </a:endParaRPr>
          </a:p>
          <a:p>
            <a:pPr>
              <a:spcBef>
                <a:spcPts val="1800"/>
              </a:spcBef>
            </a:pPr>
            <a:r>
              <a:rPr lang="sr-Latn-RS" sz="2400" spc="-4" dirty="0">
                <a:solidFill>
                  <a:srgbClr val="1F497D"/>
                </a:solidFill>
                <a:latin typeface="Cambria" pitchFamily="18" charset="0"/>
                <a:ea typeface="Cambria" pitchFamily="18" charset="0"/>
                <a:cs typeface="Arial" pitchFamily="34" charset="0"/>
              </a:rPr>
              <a:t>Z</a:t>
            </a:r>
            <a:r>
              <a:rPr lang="vi-VN" sz="2400" spc="-4" dirty="0" smtClean="0">
                <a:solidFill>
                  <a:srgbClr val="1F497D"/>
                </a:solidFill>
                <a:latin typeface="Cambria" pitchFamily="18" charset="0"/>
                <a:ea typeface="Cambria" pitchFamily="18" charset="0"/>
                <a:cs typeface="Arial" pitchFamily="34" charset="0"/>
              </a:rPr>
              <a:t>a </a:t>
            </a:r>
            <a:r>
              <a:rPr lang="vi-VN" sz="2400" spc="-4" dirty="0">
                <a:solidFill>
                  <a:srgbClr val="1F497D"/>
                </a:solidFill>
                <a:latin typeface="Cambria" pitchFamily="18" charset="0"/>
                <a:ea typeface="Cambria" pitchFamily="18" charset="0"/>
                <a:cs typeface="Arial" pitchFamily="34" charset="0"/>
              </a:rPr>
              <a:t>razliku </a:t>
            </a:r>
            <a:r>
              <a:rPr lang="vi-VN" sz="2400" dirty="0">
                <a:solidFill>
                  <a:srgbClr val="1F497D"/>
                </a:solidFill>
                <a:latin typeface="Cambria" pitchFamily="18" charset="0"/>
                <a:ea typeface="Cambria" pitchFamily="18" charset="0"/>
                <a:cs typeface="Arial" pitchFamily="34" charset="0"/>
              </a:rPr>
              <a:t>od </a:t>
            </a:r>
            <a:r>
              <a:rPr lang="sr-Latn-RS" sz="2400" dirty="0" smtClean="0">
                <a:solidFill>
                  <a:srgbClr val="1F497D"/>
                </a:solidFill>
                <a:latin typeface="Cambria" pitchFamily="18" charset="0"/>
                <a:ea typeface="Cambria" pitchFamily="18" charset="0"/>
                <a:cs typeface="Arial" pitchFamily="34" charset="0"/>
              </a:rPr>
              <a:t>njih </a:t>
            </a:r>
            <a:r>
              <a:rPr lang="vi-VN" sz="2400" spc="-4" dirty="0" smtClean="0">
                <a:solidFill>
                  <a:srgbClr val="1F497D"/>
                </a:solidFill>
                <a:latin typeface="Cambria" pitchFamily="18" charset="0"/>
                <a:ea typeface="Cambria" pitchFamily="18" charset="0"/>
                <a:cs typeface="Arial" pitchFamily="34" charset="0"/>
              </a:rPr>
              <a:t>dinamički sistem</a:t>
            </a:r>
            <a:r>
              <a:rPr lang="sr-Latn-RS" sz="2400" spc="-4" dirty="0" smtClean="0">
                <a:solidFill>
                  <a:srgbClr val="1F497D"/>
                </a:solidFill>
                <a:latin typeface="Cambria" pitchFamily="18" charset="0"/>
                <a:ea typeface="Cambria" pitchFamily="18" charset="0"/>
                <a:cs typeface="Arial" pitchFamily="34" charset="0"/>
              </a:rPr>
              <a:t>i</a:t>
            </a:r>
            <a:r>
              <a:rPr lang="vi-VN" sz="2400" spc="-4" dirty="0" smtClean="0">
                <a:solidFill>
                  <a:srgbClr val="1F497D"/>
                </a:solidFill>
                <a:latin typeface="Cambria" pitchFamily="18" charset="0"/>
                <a:ea typeface="Cambria" pitchFamily="18" charset="0"/>
                <a:cs typeface="Arial" pitchFamily="34" charset="0"/>
              </a:rPr>
              <a:t> </a:t>
            </a:r>
            <a:r>
              <a:rPr lang="vi-VN" sz="2400" spc="-4" dirty="0">
                <a:solidFill>
                  <a:srgbClr val="1F497D"/>
                </a:solidFill>
                <a:latin typeface="Cambria" pitchFamily="18" charset="0"/>
                <a:ea typeface="Cambria" pitchFamily="18" charset="0"/>
                <a:cs typeface="Arial" pitchFamily="34" charset="0"/>
              </a:rPr>
              <a:t>menjaju</a:t>
            </a:r>
            <a:r>
              <a:rPr lang="sr-Latn-RS" sz="2400" spc="-4" dirty="0">
                <a:solidFill>
                  <a:srgbClr val="1F497D"/>
                </a:solidFill>
                <a:latin typeface="Cambria" pitchFamily="18" charset="0"/>
                <a:ea typeface="Cambria" pitchFamily="18" charset="0"/>
                <a:cs typeface="Arial" pitchFamily="34" charset="0"/>
              </a:rPr>
              <a:t> </a:t>
            </a:r>
            <a:r>
              <a:rPr lang="vi-VN" sz="2400" dirty="0">
                <a:solidFill>
                  <a:srgbClr val="1F497D"/>
                </a:solidFill>
                <a:latin typeface="Cambria" pitchFamily="18" charset="0"/>
                <a:ea typeface="Cambria" pitchFamily="18" charset="0"/>
                <a:cs typeface="Arial" pitchFamily="34" charset="0"/>
              </a:rPr>
              <a:t>svoju </a:t>
            </a:r>
            <a:r>
              <a:rPr lang="vi-VN" sz="2400" spc="-4" dirty="0">
                <a:solidFill>
                  <a:srgbClr val="1F497D"/>
                </a:solidFill>
                <a:latin typeface="Cambria" pitchFamily="18" charset="0"/>
                <a:ea typeface="Cambria" pitchFamily="18" charset="0"/>
                <a:cs typeface="Arial" pitchFamily="34" charset="0"/>
              </a:rPr>
              <a:t>strukturu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funkcionisanje </a:t>
            </a:r>
            <a:r>
              <a:rPr lang="vi-VN" sz="2400" dirty="0">
                <a:solidFill>
                  <a:srgbClr val="1F497D"/>
                </a:solidFill>
                <a:latin typeface="Cambria" pitchFamily="18" charset="0"/>
                <a:ea typeface="Cambria" pitchFamily="18" charset="0"/>
                <a:cs typeface="Arial" pitchFamily="34" charset="0"/>
              </a:rPr>
              <a:t>u </a:t>
            </a:r>
            <a:r>
              <a:rPr lang="vi-VN" sz="2400" spc="-4" dirty="0">
                <a:solidFill>
                  <a:srgbClr val="1F497D"/>
                </a:solidFill>
                <a:latin typeface="Cambria" pitchFamily="18" charset="0"/>
                <a:ea typeface="Cambria" pitchFamily="18" charset="0"/>
                <a:cs typeface="Arial" pitchFamily="34" charset="0"/>
              </a:rPr>
              <a:t>interakciji </a:t>
            </a:r>
            <a:r>
              <a:rPr lang="vi-VN" sz="2400" spc="-9" dirty="0">
                <a:solidFill>
                  <a:srgbClr val="1F497D"/>
                </a:solidFill>
                <a:latin typeface="Cambria" pitchFamily="18" charset="0"/>
                <a:ea typeface="Cambria" pitchFamily="18" charset="0"/>
                <a:cs typeface="Arial" pitchFamily="34" charset="0"/>
              </a:rPr>
              <a:t>sa </a:t>
            </a:r>
            <a:r>
              <a:rPr lang="vi-VN" sz="2400" spc="-4" dirty="0" smtClean="0">
                <a:solidFill>
                  <a:srgbClr val="1F497D"/>
                </a:solidFill>
                <a:latin typeface="Cambria" pitchFamily="18" charset="0"/>
                <a:ea typeface="Cambria" pitchFamily="18" charset="0"/>
                <a:cs typeface="Arial" pitchFamily="34" charset="0"/>
              </a:rPr>
              <a:t>okruženjem</a:t>
            </a:r>
            <a:r>
              <a:rPr lang="sr-Latn-RS" sz="2400" spc="-4" dirty="0" smtClean="0">
                <a:solidFill>
                  <a:srgbClr val="1F497D"/>
                </a:solidFill>
                <a:latin typeface="Cambria" pitchFamily="18" charset="0"/>
                <a:ea typeface="Cambria" pitchFamily="18" charset="0"/>
                <a:cs typeface="Arial" pitchFamily="34" charset="0"/>
              </a:rPr>
              <a:t> (</a:t>
            </a:r>
            <a:r>
              <a:rPr lang="vi-VN" sz="2400" dirty="0" smtClean="0">
                <a:solidFill>
                  <a:srgbClr val="1F497D"/>
                </a:solidFill>
                <a:latin typeface="Cambria" pitchFamily="18" charset="0"/>
                <a:ea typeface="Cambria" pitchFamily="18" charset="0"/>
                <a:cs typeface="Arial" pitchFamily="34" charset="0"/>
              </a:rPr>
              <a:t>u </a:t>
            </a:r>
            <a:r>
              <a:rPr lang="vi-VN" sz="2400" dirty="0">
                <a:solidFill>
                  <a:srgbClr val="1F497D"/>
                </a:solidFill>
                <a:latin typeface="Cambria" pitchFamily="18" charset="0"/>
                <a:ea typeface="Cambria" pitchFamily="18" charset="0"/>
                <a:cs typeface="Arial" pitchFamily="34" charset="0"/>
              </a:rPr>
              <a:t>njima </a:t>
            </a:r>
            <a:r>
              <a:rPr lang="vi-VN" sz="2400" spc="-4" dirty="0">
                <a:solidFill>
                  <a:srgbClr val="1F497D"/>
                </a:solidFill>
                <a:latin typeface="Cambria" pitchFamily="18" charset="0"/>
                <a:ea typeface="Cambria" pitchFamily="18" charset="0"/>
                <a:cs typeface="Arial" pitchFamily="34" charset="0"/>
              </a:rPr>
              <a:t>se izvršava </a:t>
            </a:r>
            <a:r>
              <a:rPr lang="vi-VN" sz="2400" dirty="0">
                <a:solidFill>
                  <a:srgbClr val="1F497D"/>
                </a:solidFill>
                <a:latin typeface="Cambria" pitchFamily="18" charset="0"/>
                <a:ea typeface="Cambria" pitchFamily="18" charset="0"/>
                <a:cs typeface="Arial" pitchFamily="34" charset="0"/>
              </a:rPr>
              <a:t>upravljanje  </a:t>
            </a:r>
            <a:r>
              <a:rPr lang="vi-VN" sz="2400" spc="-4" dirty="0" smtClean="0">
                <a:solidFill>
                  <a:srgbClr val="1F497D"/>
                </a:solidFill>
                <a:latin typeface="Cambria" pitchFamily="18" charset="0"/>
                <a:ea typeface="Cambria" pitchFamily="18" charset="0"/>
                <a:cs typeface="Arial" pitchFamily="34" charset="0"/>
              </a:rPr>
              <a:t>procesima</a:t>
            </a:r>
            <a:r>
              <a:rPr lang="sr-Latn-RS" sz="2400" spc="-4" dirty="0" smtClean="0">
                <a:solidFill>
                  <a:srgbClr val="1F497D"/>
                </a:solidFill>
                <a:latin typeface="Cambria" pitchFamily="18" charset="0"/>
                <a:ea typeface="Cambria" pitchFamily="18" charset="0"/>
                <a:cs typeface="Arial" pitchFamily="34" charset="0"/>
              </a:rPr>
              <a:t>)</a:t>
            </a:r>
            <a:r>
              <a:rPr lang="vi-VN" sz="2400" spc="-4" dirty="0" smtClean="0">
                <a:solidFill>
                  <a:srgbClr val="1F497D"/>
                </a:solidFill>
                <a:latin typeface="Cambria" pitchFamily="18" charset="0"/>
                <a:ea typeface="Cambria" pitchFamily="18" charset="0"/>
                <a:cs typeface="Arial" pitchFamily="34" charset="0"/>
              </a:rPr>
              <a:t>.</a:t>
            </a:r>
            <a:endParaRPr lang="vi-VN" sz="2400" dirty="0">
              <a:solidFill>
                <a:srgbClr val="1F497D"/>
              </a:solidFill>
              <a:latin typeface="Cambria" pitchFamily="18" charset="0"/>
              <a:ea typeface="Cambria" pitchFamily="18" charset="0"/>
              <a:cs typeface="Arial" pitchFamily="34" charset="0"/>
            </a:endParaRPr>
          </a:p>
          <a:p>
            <a:pPr marL="0" indent="0">
              <a:spcBef>
                <a:spcPts val="1800"/>
              </a:spcBef>
              <a:buNone/>
            </a:pPr>
            <a:endParaRPr lang="en-US" sz="2400" dirty="0">
              <a:solidFill>
                <a:srgbClr val="1F497D"/>
              </a:solidFill>
              <a:latin typeface="Cambria" pitchFamily="18" charset="0"/>
              <a:ea typeface="Cambria" pitchFamily="18" charset="0"/>
            </a:endParaRPr>
          </a:p>
        </p:txBody>
      </p:sp>
      <p:sp>
        <p:nvSpPr>
          <p:cNvPr id="5" name="Title 2"/>
          <p:cNvSpPr txBox="1">
            <a:spLocks/>
          </p:cNvSpPr>
          <p:nvPr/>
        </p:nvSpPr>
        <p:spPr>
          <a:xfrm>
            <a:off x="755576" y="1140608"/>
            <a:ext cx="4608512" cy="803047"/>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sr-Latn-RS" dirty="0" smtClean="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99676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
          </p:nvPr>
        </p:nvSpPr>
        <p:spPr>
          <a:xfrm>
            <a:off x="466974" y="2276872"/>
            <a:ext cx="7894030" cy="4320480"/>
          </a:xfrm>
        </p:spPr>
        <p:txBody>
          <a:bodyPr>
            <a:noAutofit/>
          </a:bodyPr>
          <a:lstStyle/>
          <a:p>
            <a:pPr marL="365760" marR="6679" indent="-274320">
              <a:lnSpc>
                <a:spcPct val="95800"/>
              </a:lnSpc>
              <a:spcBef>
                <a:spcPts val="1800"/>
              </a:spcBef>
              <a:buClr>
                <a:srgbClr val="FFC000"/>
              </a:buClr>
              <a:buFont typeface="Wingdings" pitchFamily="2" charset="2"/>
              <a:buChar char="§"/>
            </a:pPr>
            <a:r>
              <a:rPr lang="vi-VN" sz="2400" dirty="0">
                <a:solidFill>
                  <a:srgbClr val="1F497D"/>
                </a:solidFill>
                <a:latin typeface="Cambria" pitchFamily="18" charset="0"/>
                <a:ea typeface="Cambria" pitchFamily="18" charset="0"/>
                <a:cs typeface="Arial" pitchFamily="34" charset="0"/>
              </a:rPr>
              <a:t>S obzirom na </a:t>
            </a:r>
            <a:r>
              <a:rPr lang="vi-VN" sz="2400" spc="-26" dirty="0">
                <a:solidFill>
                  <a:srgbClr val="1F497D"/>
                </a:solidFill>
                <a:latin typeface="Cambria" pitchFamily="18" charset="0"/>
                <a:ea typeface="Cambria" pitchFamily="18" charset="0"/>
                <a:cs typeface="Arial" pitchFamily="34" charset="0"/>
              </a:rPr>
              <a:t>određenost </a:t>
            </a:r>
            <a:r>
              <a:rPr lang="vi-VN" sz="2400" spc="-4" dirty="0">
                <a:solidFill>
                  <a:srgbClr val="1F497D"/>
                </a:solidFill>
                <a:latin typeface="Cambria" pitchFamily="18" charset="0"/>
                <a:ea typeface="Cambria" pitchFamily="18" charset="0"/>
                <a:cs typeface="Arial" pitchFamily="34" charset="0"/>
              </a:rPr>
              <a:t>sistema </a:t>
            </a:r>
            <a:r>
              <a:rPr lang="vi-VN" sz="2400" dirty="0">
                <a:solidFill>
                  <a:srgbClr val="1F497D"/>
                </a:solidFill>
                <a:latin typeface="Cambria" pitchFamily="18" charset="0"/>
                <a:ea typeface="Cambria" pitchFamily="18" charset="0"/>
                <a:cs typeface="Arial" pitchFamily="34" charset="0"/>
              </a:rPr>
              <a:t>postoje </a:t>
            </a:r>
            <a:r>
              <a:rPr lang="vi-VN" sz="2400" b="1" spc="-31" dirty="0">
                <a:solidFill>
                  <a:srgbClr val="1F497D"/>
                </a:solidFill>
                <a:latin typeface="Cambria" pitchFamily="18" charset="0"/>
                <a:ea typeface="Cambria" pitchFamily="18" charset="0"/>
                <a:cs typeface="Arial" pitchFamily="34" charset="0"/>
              </a:rPr>
              <a:t>određeni </a:t>
            </a:r>
            <a:r>
              <a:rPr lang="vi-VN" sz="2400" b="1" spc="-4" dirty="0">
                <a:solidFill>
                  <a:srgbClr val="1F497D"/>
                </a:solidFill>
                <a:latin typeface="Cambria" pitchFamily="18" charset="0"/>
                <a:ea typeface="Cambria" pitchFamily="18" charset="0"/>
                <a:cs typeface="Arial" pitchFamily="34" charset="0"/>
              </a:rPr>
              <a:t>(deterministički) sistemi </a:t>
            </a:r>
            <a:r>
              <a:rPr lang="vi-VN" sz="2400" b="1" dirty="0">
                <a:solidFill>
                  <a:srgbClr val="1F497D"/>
                </a:solidFill>
                <a:latin typeface="Cambria" pitchFamily="18" charset="0"/>
                <a:ea typeface="Cambria" pitchFamily="18" charset="0"/>
                <a:cs typeface="Arial" pitchFamily="34" charset="0"/>
              </a:rPr>
              <a:t>i </a:t>
            </a:r>
            <a:r>
              <a:rPr lang="vi-VN" sz="2400" b="1" spc="-26" dirty="0">
                <a:solidFill>
                  <a:srgbClr val="1F497D"/>
                </a:solidFill>
                <a:latin typeface="Cambria" pitchFamily="18" charset="0"/>
                <a:ea typeface="Cambria" pitchFamily="18" charset="0"/>
                <a:cs typeface="Arial" pitchFamily="34" charset="0"/>
              </a:rPr>
              <a:t>neodređeni </a:t>
            </a:r>
            <a:r>
              <a:rPr lang="vi-VN" sz="2400" b="1" spc="-4" dirty="0">
                <a:solidFill>
                  <a:srgbClr val="1F497D"/>
                </a:solidFill>
                <a:latin typeface="Cambria" pitchFamily="18" charset="0"/>
                <a:ea typeface="Cambria" pitchFamily="18" charset="0"/>
                <a:cs typeface="Arial" pitchFamily="34" charset="0"/>
              </a:rPr>
              <a:t>(stohastički)  sistemi</a:t>
            </a:r>
            <a:r>
              <a:rPr lang="vi-VN" sz="2400" spc="-4" dirty="0">
                <a:solidFill>
                  <a:srgbClr val="1F497D"/>
                </a:solidFill>
                <a:latin typeface="Cambria" pitchFamily="18" charset="0"/>
                <a:ea typeface="Cambria" pitchFamily="18" charset="0"/>
                <a:cs typeface="Arial" pitchFamily="34" charset="0"/>
              </a:rPr>
              <a:t>. </a:t>
            </a:r>
            <a:endParaRPr lang="sr-Latn-RS" sz="2400" spc="-4" dirty="0">
              <a:solidFill>
                <a:srgbClr val="1F497D"/>
              </a:solidFill>
              <a:latin typeface="Cambria" pitchFamily="18" charset="0"/>
              <a:ea typeface="Cambria" pitchFamily="18" charset="0"/>
              <a:cs typeface="Arial" pitchFamily="34" charset="0"/>
            </a:endParaRPr>
          </a:p>
          <a:p>
            <a:pPr marL="365760" marR="6679" indent="-274320">
              <a:lnSpc>
                <a:spcPct val="95800"/>
              </a:lnSpc>
              <a:spcBef>
                <a:spcPts val="1800"/>
              </a:spcBef>
              <a:buClr>
                <a:srgbClr val="FFC000"/>
              </a:buClr>
              <a:buFont typeface="Wingdings" pitchFamily="2" charset="2"/>
              <a:buChar char="§"/>
            </a:pPr>
            <a:r>
              <a:rPr lang="vi-VN" sz="2400" spc="-31" dirty="0">
                <a:solidFill>
                  <a:srgbClr val="1F497D"/>
                </a:solidFill>
                <a:latin typeface="Cambria" pitchFamily="18" charset="0"/>
                <a:ea typeface="Cambria" pitchFamily="18" charset="0"/>
                <a:cs typeface="Arial" pitchFamily="34" charset="0"/>
              </a:rPr>
              <a:t>Određeni </a:t>
            </a:r>
            <a:r>
              <a:rPr lang="vi-VN" sz="2400" spc="-9" dirty="0">
                <a:solidFill>
                  <a:srgbClr val="1F497D"/>
                </a:solidFill>
                <a:latin typeface="Cambria" pitchFamily="18" charset="0"/>
                <a:ea typeface="Cambria" pitchFamily="18" charset="0"/>
                <a:cs typeface="Arial" pitchFamily="34" charset="0"/>
              </a:rPr>
              <a:t>sistemi </a:t>
            </a:r>
            <a:r>
              <a:rPr lang="vi-VN" sz="2400" spc="-4" dirty="0">
                <a:solidFill>
                  <a:srgbClr val="1F497D"/>
                </a:solidFill>
                <a:latin typeface="Cambria" pitchFamily="18" charset="0"/>
                <a:ea typeface="Cambria" pitchFamily="18" charset="0"/>
                <a:cs typeface="Arial" pitchFamily="34" charset="0"/>
              </a:rPr>
              <a:t>funkcionišu </a:t>
            </a:r>
            <a:r>
              <a:rPr lang="vi-VN" sz="2400" dirty="0">
                <a:solidFill>
                  <a:srgbClr val="1F497D"/>
                </a:solidFill>
                <a:latin typeface="Cambria" pitchFamily="18" charset="0"/>
                <a:ea typeface="Cambria" pitchFamily="18" charset="0"/>
                <a:cs typeface="Arial" pitchFamily="34" charset="0"/>
              </a:rPr>
              <a:t>u </a:t>
            </a:r>
            <a:r>
              <a:rPr lang="vi-VN" sz="2400" spc="-4" dirty="0">
                <a:solidFill>
                  <a:srgbClr val="1F497D"/>
                </a:solidFill>
                <a:latin typeface="Cambria" pitchFamily="18" charset="0"/>
                <a:ea typeface="Cambria" pitchFamily="18" charset="0"/>
                <a:cs typeface="Arial" pitchFamily="34" charset="0"/>
              </a:rPr>
              <a:t>skladu </a:t>
            </a:r>
            <a:r>
              <a:rPr lang="vi-VN" sz="2400" dirty="0">
                <a:solidFill>
                  <a:srgbClr val="1F497D"/>
                </a:solidFill>
                <a:latin typeface="Cambria" pitchFamily="18" charset="0"/>
                <a:ea typeface="Cambria" pitchFamily="18" charset="0"/>
                <a:cs typeface="Arial" pitchFamily="34" charset="0"/>
              </a:rPr>
              <a:t>s </a:t>
            </a:r>
            <a:r>
              <a:rPr lang="vi-VN" sz="2400" spc="-4" dirty="0">
                <a:solidFill>
                  <a:srgbClr val="1F497D"/>
                </a:solidFill>
                <a:latin typeface="Cambria" pitchFamily="18" charset="0"/>
                <a:ea typeface="Cambria" pitchFamily="18" charset="0"/>
                <a:cs typeface="Arial" pitchFamily="34" charset="0"/>
              </a:rPr>
              <a:t>poznatim pravilima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njihovo ponašanje možemo  predvideti, ako poznamo </a:t>
            </a:r>
            <a:r>
              <a:rPr lang="vi-VN" sz="2400" dirty="0">
                <a:solidFill>
                  <a:srgbClr val="1F497D"/>
                </a:solidFill>
                <a:latin typeface="Cambria" pitchFamily="18" charset="0"/>
                <a:ea typeface="Cambria" pitchFamily="18" charset="0"/>
                <a:cs typeface="Arial" pitchFamily="34" charset="0"/>
              </a:rPr>
              <a:t>njihovu </a:t>
            </a:r>
            <a:r>
              <a:rPr lang="vi-VN" sz="2400" spc="-4" dirty="0">
                <a:solidFill>
                  <a:srgbClr val="1F497D"/>
                </a:solidFill>
                <a:latin typeface="Cambria" pitchFamily="18" charset="0"/>
                <a:ea typeface="Cambria" pitchFamily="18" charset="0"/>
                <a:cs typeface="Arial" pitchFamily="34" charset="0"/>
              </a:rPr>
              <a:t>strukturu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funkcionisanje. </a:t>
            </a:r>
            <a:endParaRPr lang="sr-Latn-RS" sz="2400" spc="-4" dirty="0">
              <a:solidFill>
                <a:srgbClr val="1F497D"/>
              </a:solidFill>
              <a:latin typeface="Cambria" pitchFamily="18" charset="0"/>
              <a:ea typeface="Cambria" pitchFamily="18" charset="0"/>
              <a:cs typeface="Arial" pitchFamily="34" charset="0"/>
            </a:endParaRPr>
          </a:p>
          <a:p>
            <a:pPr marL="365760" marR="6679" indent="-274320">
              <a:lnSpc>
                <a:spcPct val="95800"/>
              </a:lnSpc>
              <a:spcBef>
                <a:spcPts val="1800"/>
              </a:spcBef>
              <a:buClr>
                <a:srgbClr val="FFC000"/>
              </a:buClr>
              <a:buFont typeface="Wingdings" pitchFamily="2" charset="2"/>
              <a:buChar char="§"/>
            </a:pPr>
            <a:r>
              <a:rPr lang="vi-VN" sz="2400" spc="-22" dirty="0">
                <a:solidFill>
                  <a:srgbClr val="1F497D"/>
                </a:solidFill>
                <a:latin typeface="Cambria" pitchFamily="18" charset="0"/>
                <a:ea typeface="Cambria" pitchFamily="18" charset="0"/>
                <a:cs typeface="Arial" pitchFamily="34" charset="0"/>
              </a:rPr>
              <a:t>Neodređeni </a:t>
            </a:r>
            <a:r>
              <a:rPr lang="vi-VN" sz="2400" spc="-4" dirty="0">
                <a:solidFill>
                  <a:srgbClr val="1F497D"/>
                </a:solidFill>
                <a:latin typeface="Cambria" pitchFamily="18" charset="0"/>
                <a:ea typeface="Cambria" pitchFamily="18" charset="0"/>
                <a:cs typeface="Arial" pitchFamily="34" charset="0"/>
              </a:rPr>
              <a:t>sistemi </a:t>
            </a:r>
            <a:r>
              <a:rPr lang="vi-VN" sz="2400" dirty="0">
                <a:solidFill>
                  <a:srgbClr val="1F497D"/>
                </a:solidFill>
                <a:latin typeface="Cambria" pitchFamily="18" charset="0"/>
                <a:ea typeface="Cambria" pitchFamily="18" charset="0"/>
                <a:cs typeface="Arial" pitchFamily="34" charset="0"/>
              </a:rPr>
              <a:t>imaju </a:t>
            </a:r>
            <a:r>
              <a:rPr lang="vi-VN" sz="2400" spc="-4" dirty="0">
                <a:solidFill>
                  <a:srgbClr val="1F497D"/>
                </a:solidFill>
                <a:latin typeface="Cambria" pitchFamily="18" charset="0"/>
                <a:ea typeface="Cambria" pitchFamily="18" charset="0"/>
                <a:cs typeface="Arial" pitchFamily="34" charset="0"/>
              </a:rPr>
              <a:t>stohastički karakter</a:t>
            </a:r>
            <a:r>
              <a:rPr lang="sr-Latn-RS" sz="2400" spc="-4" dirty="0">
                <a:solidFill>
                  <a:srgbClr val="1F497D"/>
                </a:solidFill>
                <a:latin typeface="Cambria" pitchFamily="18" charset="0"/>
                <a:ea typeface="Cambria" pitchFamily="18" charset="0"/>
                <a:cs typeface="Arial" pitchFamily="34" charset="0"/>
              </a:rPr>
              <a:t>,</a:t>
            </a:r>
            <a:r>
              <a:rPr lang="vi-VN" sz="2400" spc="-4" dirty="0">
                <a:solidFill>
                  <a:srgbClr val="1F497D"/>
                </a:solidFill>
                <a:latin typeface="Cambria" pitchFamily="18" charset="0"/>
                <a:ea typeface="Cambria" pitchFamily="18" charset="0"/>
                <a:cs typeface="Arial" pitchFamily="34" charset="0"/>
              </a:rPr>
              <a:t> njihovo ponašanje nije lako  predvideti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oni imaju ob</a:t>
            </a:r>
            <a:r>
              <a:rPr lang="sr-Latn-RS" sz="2400" spc="-4" dirty="0">
                <a:solidFill>
                  <a:srgbClr val="1F497D"/>
                </a:solidFill>
                <a:latin typeface="Cambria" pitchFamily="18" charset="0"/>
                <a:ea typeface="Cambria" pitchFamily="18" charset="0"/>
                <a:cs typeface="Arial" pitchFamily="34" charset="0"/>
              </a:rPr>
              <a:t>e</a:t>
            </a:r>
            <a:r>
              <a:rPr lang="vi-VN" sz="2400" spc="-4" dirty="0">
                <a:solidFill>
                  <a:srgbClr val="1F497D"/>
                </a:solidFill>
                <a:latin typeface="Cambria" pitchFamily="18" charset="0"/>
                <a:ea typeface="Cambria" pitchFamily="18" charset="0"/>
                <a:cs typeface="Arial" pitchFamily="34" charset="0"/>
              </a:rPr>
              <a:t>leže veće ili manje verovatnoće </a:t>
            </a:r>
            <a:r>
              <a:rPr lang="vi-VN" sz="2400" dirty="0">
                <a:solidFill>
                  <a:srgbClr val="1F497D"/>
                </a:solidFill>
                <a:latin typeface="Cambria" pitchFamily="18" charset="0"/>
                <a:ea typeface="Cambria" pitchFamily="18" charset="0"/>
                <a:cs typeface="Arial" pitchFamily="34" charset="0"/>
              </a:rPr>
              <a:t>i </a:t>
            </a:r>
            <a:r>
              <a:rPr lang="vi-VN" sz="2400" spc="-4" dirty="0">
                <a:solidFill>
                  <a:srgbClr val="1F497D"/>
                </a:solidFill>
                <a:latin typeface="Cambria" pitchFamily="18" charset="0"/>
                <a:ea typeface="Cambria" pitchFamily="18" charset="0"/>
                <a:cs typeface="Arial" pitchFamily="34" charset="0"/>
              </a:rPr>
              <a:t>slučajnosti. </a:t>
            </a:r>
            <a:endParaRPr lang="sr-Latn-RS" sz="2400" spc="-4" dirty="0">
              <a:solidFill>
                <a:srgbClr val="1F497D"/>
              </a:solidFill>
              <a:latin typeface="Cambria" pitchFamily="18" charset="0"/>
              <a:ea typeface="Cambria" pitchFamily="18" charset="0"/>
              <a:cs typeface="Arial" pitchFamily="34" charset="0"/>
            </a:endParaRPr>
          </a:p>
        </p:txBody>
      </p:sp>
      <p:sp>
        <p:nvSpPr>
          <p:cNvPr id="5" name="Title 2"/>
          <p:cNvSpPr>
            <a:spLocks noGrp="1"/>
          </p:cNvSpPr>
          <p:nvPr>
            <p:ph type="title"/>
          </p:nvPr>
        </p:nvSpPr>
        <p:spPr>
          <a:xfrm>
            <a:off x="755576" y="1124744"/>
            <a:ext cx="4608512" cy="803047"/>
          </a:xfrm>
        </p:spPr>
        <p:txBody>
          <a:bodyPr>
            <a:normAutofit fontScale="90000"/>
          </a:bodyPr>
          <a:lstStyle/>
          <a:p>
            <a:r>
              <a:rPr lang="sr-Latn-RS" dirty="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135549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412776"/>
            <a:ext cx="4896544" cy="706090"/>
          </a:xfrm>
        </p:spPr>
        <p:txBody>
          <a:bodyPr>
            <a:normAutofit fontScale="90000"/>
          </a:bodyPr>
          <a:lstStyle/>
          <a:p>
            <a:r>
              <a:rPr lang="en-US" dirty="0" err="1">
                <a:solidFill>
                  <a:srgbClr val="002060"/>
                </a:solidFill>
              </a:rPr>
              <a:t>Sadržaj</a:t>
            </a:r>
            <a:r>
              <a:rPr lang="en-US" dirty="0">
                <a:solidFill>
                  <a:srgbClr val="002060"/>
                </a:solidFill>
              </a:rPr>
              <a:t> </a:t>
            </a:r>
            <a:r>
              <a:rPr lang="en-US" dirty="0" err="1" smtClean="0">
                <a:solidFill>
                  <a:srgbClr val="002060"/>
                </a:solidFill>
              </a:rPr>
              <a:t>predmeta</a:t>
            </a:r>
            <a:endParaRPr lang="en-US" dirty="0">
              <a:solidFill>
                <a:srgbClr val="002060"/>
              </a:solidFill>
            </a:endParaRPr>
          </a:p>
        </p:txBody>
      </p:sp>
      <p:sp>
        <p:nvSpPr>
          <p:cNvPr id="3" name="Content Placeholder 2"/>
          <p:cNvSpPr>
            <a:spLocks noGrp="1"/>
          </p:cNvSpPr>
          <p:nvPr>
            <p:ph idx="1"/>
          </p:nvPr>
        </p:nvSpPr>
        <p:spPr>
          <a:xfrm>
            <a:off x="827584" y="2492896"/>
            <a:ext cx="7859216" cy="4365104"/>
          </a:xfrm>
        </p:spPr>
        <p:txBody>
          <a:bodyPr>
            <a:noAutofit/>
          </a:bodyPr>
          <a:lstStyle/>
          <a:p>
            <a:pPr marL="0" indent="0">
              <a:lnSpc>
                <a:spcPct val="90000"/>
              </a:lnSpc>
              <a:spcBef>
                <a:spcPts val="0"/>
              </a:spcBef>
              <a:buNone/>
            </a:pPr>
            <a:r>
              <a:rPr lang="en-US" sz="2400" dirty="0" smtClean="0">
                <a:solidFill>
                  <a:srgbClr val="1F497D"/>
                </a:solidFill>
                <a:latin typeface="Cambria" pitchFamily="18" charset="0"/>
                <a:ea typeface="Cambria" pitchFamily="18" charset="0"/>
                <a:cs typeface="Arial" pitchFamily="34" charset="0"/>
              </a:rPr>
              <a:t>TEORIJSKA NASTAVA</a:t>
            </a:r>
          </a:p>
          <a:p>
            <a:pPr marR="0">
              <a:lnSpc>
                <a:spcPct val="90000"/>
              </a:lnSpc>
              <a:spcBef>
                <a:spcPts val="1800"/>
              </a:spcBef>
              <a:spcAft>
                <a:spcPts val="0"/>
              </a:spcAft>
              <a:buFont typeface="Wingdings" pitchFamily="2" charset="2"/>
              <a:buChar char="q"/>
            </a:pPr>
            <a:r>
              <a:rPr lang="sr-Latn-CS" sz="2400" dirty="0" smtClean="0">
                <a:solidFill>
                  <a:srgbClr val="1F497D"/>
                </a:solidFill>
                <a:latin typeface="Cambria" pitchFamily="18" charset="0"/>
                <a:ea typeface="Cambria" pitchFamily="18" charset="0"/>
              </a:rPr>
              <a:t>Uvod </a:t>
            </a:r>
          </a:p>
          <a:p>
            <a:pPr marR="0">
              <a:lnSpc>
                <a:spcPct val="90000"/>
              </a:lnSpc>
              <a:spcBef>
                <a:spcPts val="1800"/>
              </a:spcBef>
              <a:spcAft>
                <a:spcPts val="0"/>
              </a:spcAft>
              <a:buFont typeface="Wingdings" pitchFamily="2" charset="2"/>
              <a:buChar char="q"/>
            </a:pPr>
            <a:r>
              <a:rPr lang="sr-Latn-CS" sz="2400" dirty="0" smtClean="0">
                <a:solidFill>
                  <a:srgbClr val="1F497D"/>
                </a:solidFill>
                <a:latin typeface="Cambria" pitchFamily="18" charset="0"/>
                <a:ea typeface="Cambria" pitchFamily="18" charset="0"/>
              </a:rPr>
              <a:t>Osnovni </a:t>
            </a:r>
            <a:r>
              <a:rPr lang="sr-Latn-CS" sz="2400" dirty="0">
                <a:solidFill>
                  <a:srgbClr val="1F497D"/>
                </a:solidFill>
                <a:latin typeface="Cambria" pitchFamily="18" charset="0"/>
                <a:ea typeface="Cambria" pitchFamily="18" charset="0"/>
              </a:rPr>
              <a:t>koncepti informacionih sistema </a:t>
            </a:r>
            <a:endParaRPr lang="sr-Latn-CS" sz="2400" dirty="0" smtClean="0">
              <a:solidFill>
                <a:srgbClr val="1F497D"/>
              </a:solidFill>
              <a:latin typeface="Cambria" pitchFamily="18" charset="0"/>
              <a:ea typeface="Cambria" pitchFamily="18" charset="0"/>
            </a:endParaRPr>
          </a:p>
          <a:p>
            <a:pPr marR="0">
              <a:lnSpc>
                <a:spcPct val="90000"/>
              </a:lnSpc>
              <a:spcBef>
                <a:spcPts val="1800"/>
              </a:spcBef>
              <a:spcAft>
                <a:spcPts val="0"/>
              </a:spcAft>
              <a:buFont typeface="Wingdings" pitchFamily="2" charset="2"/>
              <a:buChar char="q"/>
            </a:pPr>
            <a:r>
              <a:rPr lang="sr-Latn-CS" sz="2400" dirty="0" smtClean="0">
                <a:solidFill>
                  <a:srgbClr val="1F497D"/>
                </a:solidFill>
                <a:latin typeface="Cambria" pitchFamily="18" charset="0"/>
                <a:ea typeface="Cambria" pitchFamily="18" charset="0"/>
              </a:rPr>
              <a:t>Metodi </a:t>
            </a:r>
            <a:r>
              <a:rPr lang="sr-Latn-CS" sz="2400" dirty="0">
                <a:solidFill>
                  <a:srgbClr val="1F497D"/>
                </a:solidFill>
                <a:latin typeface="Cambria" pitchFamily="18" charset="0"/>
                <a:ea typeface="Cambria" pitchFamily="18" charset="0"/>
              </a:rPr>
              <a:t>analize i </a:t>
            </a:r>
            <a:r>
              <a:rPr lang="sr-Latn-CS" sz="2400" dirty="0" smtClean="0">
                <a:solidFill>
                  <a:srgbClr val="1F497D"/>
                </a:solidFill>
                <a:latin typeface="Cambria" pitchFamily="18" charset="0"/>
                <a:ea typeface="Cambria" pitchFamily="18" charset="0"/>
              </a:rPr>
              <a:t>projektovanj</a:t>
            </a:r>
            <a:r>
              <a:rPr lang="en-US" sz="2400" dirty="0" smtClean="0">
                <a:solidFill>
                  <a:srgbClr val="1F497D"/>
                </a:solidFill>
                <a:latin typeface="Cambria" pitchFamily="18" charset="0"/>
                <a:ea typeface="Cambria" pitchFamily="18" charset="0"/>
              </a:rPr>
              <a:t>e</a:t>
            </a:r>
            <a:r>
              <a:rPr lang="sr-Latn-CS" sz="2400" dirty="0" smtClean="0">
                <a:solidFill>
                  <a:srgbClr val="1F497D"/>
                </a:solidFill>
                <a:latin typeface="Cambria" pitchFamily="18" charset="0"/>
                <a:ea typeface="Cambria" pitchFamily="18" charset="0"/>
              </a:rPr>
              <a:t> </a:t>
            </a:r>
            <a:r>
              <a:rPr lang="sr-Latn-CS" sz="2400" dirty="0">
                <a:solidFill>
                  <a:srgbClr val="1F497D"/>
                </a:solidFill>
                <a:latin typeface="Cambria" pitchFamily="18" charset="0"/>
                <a:ea typeface="Cambria" pitchFamily="18" charset="0"/>
              </a:rPr>
              <a:t>informacionih sistema </a:t>
            </a:r>
            <a:endParaRPr lang="sr-Latn-CS" sz="2400" dirty="0" smtClean="0">
              <a:solidFill>
                <a:srgbClr val="1F497D"/>
              </a:solidFill>
              <a:latin typeface="Cambria" pitchFamily="18" charset="0"/>
              <a:ea typeface="Cambria" pitchFamily="18" charset="0"/>
            </a:endParaRPr>
          </a:p>
          <a:p>
            <a:pPr marR="0">
              <a:lnSpc>
                <a:spcPct val="90000"/>
              </a:lnSpc>
              <a:spcBef>
                <a:spcPts val="1800"/>
              </a:spcBef>
              <a:spcAft>
                <a:spcPts val="0"/>
              </a:spcAft>
              <a:buFont typeface="Wingdings" pitchFamily="2" charset="2"/>
              <a:buChar char="q"/>
            </a:pPr>
            <a:r>
              <a:rPr lang="sr-Latn-CS" sz="2400" dirty="0" smtClean="0">
                <a:solidFill>
                  <a:srgbClr val="1F497D"/>
                </a:solidFill>
                <a:latin typeface="Cambria" pitchFamily="18" charset="0"/>
                <a:ea typeface="Cambria" pitchFamily="18" charset="0"/>
              </a:rPr>
              <a:t>Oblasti </a:t>
            </a:r>
            <a:r>
              <a:rPr lang="sr-Latn-CS" sz="2400" dirty="0">
                <a:solidFill>
                  <a:srgbClr val="1F497D"/>
                </a:solidFill>
                <a:latin typeface="Cambria" pitchFamily="18" charset="0"/>
                <a:ea typeface="Cambria" pitchFamily="18" charset="0"/>
              </a:rPr>
              <a:t>primene informacionih sistema za slučaj rešenja sa dostupnim izvornim kodom (Open Source). </a:t>
            </a:r>
            <a:endParaRPr lang="en-US" sz="2400"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583678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060848"/>
            <a:ext cx="7992888" cy="1177164"/>
          </a:xfrm>
        </p:spPr>
        <p:txBody>
          <a:bodyPr>
            <a:normAutofit/>
          </a:bodyPr>
          <a:lstStyle/>
          <a:p>
            <a:pPr marL="365760" marR="6679" indent="-274320">
              <a:lnSpc>
                <a:spcPct val="95800"/>
              </a:lnSpc>
              <a:spcBef>
                <a:spcPts val="1800"/>
              </a:spcBef>
              <a:buClr>
                <a:srgbClr val="FFC000"/>
              </a:buClr>
              <a:buFont typeface="Wingdings" pitchFamily="2" charset="2"/>
              <a:buChar char="§"/>
            </a:pPr>
            <a:r>
              <a:rPr lang="vi-VN" sz="2400" spc="-4" dirty="0">
                <a:solidFill>
                  <a:srgbClr val="1F497D"/>
                </a:solidFill>
                <a:latin typeface="Cambria" pitchFamily="18" charset="0"/>
                <a:ea typeface="Cambria" pitchFamily="18" charset="0"/>
                <a:cs typeface="Arial" pitchFamily="34" charset="0"/>
              </a:rPr>
              <a:t>Prema </a:t>
            </a:r>
            <a:r>
              <a:rPr lang="vi-VN" sz="2400" dirty="0">
                <a:solidFill>
                  <a:srgbClr val="1F497D"/>
                </a:solidFill>
                <a:latin typeface="Cambria" pitchFamily="18" charset="0"/>
                <a:ea typeface="Cambria" pitchFamily="18" charset="0"/>
                <a:cs typeface="Arial" pitchFamily="34" charset="0"/>
              </a:rPr>
              <a:t>stepenu </a:t>
            </a:r>
            <a:r>
              <a:rPr lang="vi-VN" sz="2400" spc="-4" dirty="0">
                <a:solidFill>
                  <a:srgbClr val="1F497D"/>
                </a:solidFill>
                <a:latin typeface="Cambria" pitchFamily="18" charset="0"/>
                <a:ea typeface="Cambria" pitchFamily="18" charset="0"/>
                <a:cs typeface="Arial" pitchFamily="34" charset="0"/>
              </a:rPr>
              <a:t>složenosti, </a:t>
            </a:r>
            <a:r>
              <a:rPr lang="vi-VN" sz="2400" dirty="0">
                <a:solidFill>
                  <a:srgbClr val="1F497D"/>
                </a:solidFill>
                <a:latin typeface="Cambria" pitchFamily="18" charset="0"/>
                <a:ea typeface="Cambria" pitchFamily="18" charset="0"/>
                <a:cs typeface="Arial" pitchFamily="34" charset="0"/>
              </a:rPr>
              <a:t>odnosno </a:t>
            </a:r>
            <a:r>
              <a:rPr lang="vi-VN" sz="2400" spc="-4" dirty="0">
                <a:solidFill>
                  <a:srgbClr val="1F497D"/>
                </a:solidFill>
                <a:latin typeface="Cambria" pitchFamily="18" charset="0"/>
                <a:ea typeface="Cambria" pitchFamily="18" charset="0"/>
                <a:cs typeface="Arial" pitchFamily="34" charset="0"/>
              </a:rPr>
              <a:t>prema broju </a:t>
            </a:r>
            <a:r>
              <a:rPr lang="vi-VN" sz="2400" dirty="0">
                <a:solidFill>
                  <a:srgbClr val="1F497D"/>
                </a:solidFill>
                <a:latin typeface="Cambria" pitchFamily="18" charset="0"/>
                <a:ea typeface="Cambria" pitchFamily="18" charset="0"/>
                <a:cs typeface="Arial" pitchFamily="34" charset="0"/>
              </a:rPr>
              <a:t>elemenata i </a:t>
            </a:r>
            <a:r>
              <a:rPr lang="vi-VN" sz="2400" spc="-4" dirty="0">
                <a:solidFill>
                  <a:srgbClr val="1F497D"/>
                </a:solidFill>
                <a:latin typeface="Cambria" pitchFamily="18" charset="0"/>
                <a:ea typeface="Cambria" pitchFamily="18" charset="0"/>
                <a:cs typeface="Arial" pitchFamily="34" charset="0"/>
              </a:rPr>
              <a:t>njihove interakcije </a:t>
            </a:r>
            <a:r>
              <a:rPr lang="vi-VN" sz="2400" b="1" spc="-4" dirty="0">
                <a:solidFill>
                  <a:srgbClr val="1F497D"/>
                </a:solidFill>
                <a:latin typeface="Cambria" pitchFamily="18" charset="0"/>
                <a:ea typeface="Cambria" pitchFamily="18" charset="0"/>
                <a:cs typeface="Arial" pitchFamily="34" charset="0"/>
              </a:rPr>
              <a:t>razlikujemo  </a:t>
            </a:r>
            <a:r>
              <a:rPr lang="vi-VN" sz="2400" b="1" dirty="0">
                <a:solidFill>
                  <a:srgbClr val="1F497D"/>
                </a:solidFill>
                <a:latin typeface="Cambria" pitchFamily="18" charset="0"/>
                <a:ea typeface="Cambria" pitchFamily="18" charset="0"/>
                <a:cs typeface="Arial" pitchFamily="34" charset="0"/>
              </a:rPr>
              <a:t>jednostavne, </a:t>
            </a:r>
            <a:r>
              <a:rPr lang="vi-VN" sz="2400" b="1" spc="-4" dirty="0">
                <a:solidFill>
                  <a:srgbClr val="1F497D"/>
                </a:solidFill>
                <a:latin typeface="Cambria" pitchFamily="18" charset="0"/>
                <a:ea typeface="Cambria" pitchFamily="18" charset="0"/>
                <a:cs typeface="Arial" pitchFamily="34" charset="0"/>
              </a:rPr>
              <a:t>složene </a:t>
            </a:r>
            <a:r>
              <a:rPr lang="vi-VN" sz="2400" b="1" dirty="0">
                <a:solidFill>
                  <a:srgbClr val="1F497D"/>
                </a:solidFill>
                <a:latin typeface="Cambria" pitchFamily="18" charset="0"/>
                <a:ea typeface="Cambria" pitchFamily="18" charset="0"/>
                <a:cs typeface="Arial" pitchFamily="34" charset="0"/>
              </a:rPr>
              <a:t>i </a:t>
            </a:r>
            <a:r>
              <a:rPr lang="vi-VN" sz="2400" b="1" spc="-4" dirty="0">
                <a:solidFill>
                  <a:srgbClr val="1F497D"/>
                </a:solidFill>
                <a:latin typeface="Cambria" pitchFamily="18" charset="0"/>
                <a:ea typeface="Cambria" pitchFamily="18" charset="0"/>
                <a:cs typeface="Arial" pitchFamily="34" charset="0"/>
              </a:rPr>
              <a:t>vrlo </a:t>
            </a:r>
            <a:r>
              <a:rPr lang="vi-VN" sz="2400" b="1" dirty="0">
                <a:solidFill>
                  <a:srgbClr val="1F497D"/>
                </a:solidFill>
                <a:latin typeface="Cambria" pitchFamily="18" charset="0"/>
                <a:ea typeface="Cambria" pitchFamily="18" charset="0"/>
                <a:cs typeface="Arial" pitchFamily="34" charset="0"/>
              </a:rPr>
              <a:t>složene </a:t>
            </a:r>
            <a:r>
              <a:rPr lang="vi-VN" sz="2400" b="1" spc="-4" dirty="0">
                <a:solidFill>
                  <a:srgbClr val="1F497D"/>
                </a:solidFill>
                <a:latin typeface="Cambria" pitchFamily="18" charset="0"/>
                <a:ea typeface="Cambria" pitchFamily="18" charset="0"/>
                <a:cs typeface="Arial" pitchFamily="34" charset="0"/>
              </a:rPr>
              <a:t>sisteme. </a:t>
            </a:r>
            <a:endParaRPr lang="en-US" sz="2400" dirty="0">
              <a:solidFill>
                <a:srgbClr val="1F497D"/>
              </a:solidFill>
              <a:latin typeface="Cambria" pitchFamily="18" charset="0"/>
              <a:ea typeface="Cambria" pitchFamily="18" charset="0"/>
              <a:cs typeface="Arial" pitchFamily="34" charset="0"/>
            </a:endParaRPr>
          </a:p>
          <a:p>
            <a:endParaRPr lang="en-US" sz="2400" dirty="0">
              <a:solidFill>
                <a:srgbClr val="1F497D"/>
              </a:solidFill>
              <a:latin typeface="Cambria" pitchFamily="18" charset="0"/>
              <a:ea typeface="Cambria" pitchFamily="18" charset="0"/>
            </a:endParaRPr>
          </a:p>
        </p:txBody>
      </p:sp>
      <p:pic>
        <p:nvPicPr>
          <p:cNvPr id="3078" name="Picture 6" descr="MARKETING u turizmu i hotelijerstvu doc dr Danica"/>
          <p:cNvPicPr>
            <a:picLocks noChangeAspect="1" noChangeArrowheads="1"/>
          </p:cNvPicPr>
          <p:nvPr/>
        </p:nvPicPr>
        <p:blipFill rotWithShape="1">
          <a:blip r:embed="rId2">
            <a:extLst>
              <a:ext uri="{28A0092B-C50C-407E-A947-70E740481C1C}">
                <a14:useLocalDpi xmlns:a14="http://schemas.microsoft.com/office/drawing/2010/main" val="0"/>
              </a:ext>
            </a:extLst>
          </a:blip>
          <a:srcRect l="4624" t="5764" r="4669" b="30937"/>
          <a:stretch/>
        </p:blipFill>
        <p:spPr bwMode="auto">
          <a:xfrm>
            <a:off x="3131840" y="3454036"/>
            <a:ext cx="5990002" cy="313507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p:cNvSpPr>
            <a:spLocks noGrp="1"/>
          </p:cNvSpPr>
          <p:nvPr>
            <p:ph type="title"/>
          </p:nvPr>
        </p:nvSpPr>
        <p:spPr>
          <a:xfrm>
            <a:off x="827584" y="1041777"/>
            <a:ext cx="4608512" cy="803047"/>
          </a:xfrm>
        </p:spPr>
        <p:txBody>
          <a:bodyPr>
            <a:normAutofit fontScale="90000"/>
          </a:bodyPr>
          <a:lstStyle/>
          <a:p>
            <a:r>
              <a:rPr lang="sr-Latn-RS" dirty="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
        <p:nvSpPr>
          <p:cNvPr id="2" name="Rectangle 1"/>
          <p:cNvSpPr/>
          <p:nvPr/>
        </p:nvSpPr>
        <p:spPr>
          <a:xfrm>
            <a:off x="539552" y="4156034"/>
            <a:ext cx="4572000" cy="1865254"/>
          </a:xfrm>
          <a:prstGeom prst="rect">
            <a:avLst/>
          </a:prstGeom>
        </p:spPr>
        <p:txBody>
          <a:bodyPr>
            <a:spAutoFit/>
          </a:bodyPr>
          <a:lstStyle/>
          <a:p>
            <a:pPr marL="365760" marR="6679" lvl="0" indent="-274320">
              <a:lnSpc>
                <a:spcPct val="95800"/>
              </a:lnSpc>
              <a:spcBef>
                <a:spcPts val="1800"/>
              </a:spcBef>
              <a:buClr>
                <a:srgbClr val="FFC000"/>
              </a:buClr>
              <a:buFont typeface="Wingdings" pitchFamily="2" charset="2"/>
              <a:buChar char="§"/>
            </a:pPr>
            <a:r>
              <a:rPr lang="vi-VN" sz="2400" dirty="0">
                <a:solidFill>
                  <a:srgbClr val="1F497D"/>
                </a:solidFill>
                <a:latin typeface="Cambria" pitchFamily="18" charset="0"/>
                <a:ea typeface="Cambria" pitchFamily="18" charset="0"/>
                <a:cs typeface="Arial" pitchFamily="34" charset="0"/>
              </a:rPr>
              <a:t>Tako npr. </a:t>
            </a:r>
            <a:r>
              <a:rPr lang="vi-VN" sz="2400" spc="-4" dirty="0">
                <a:solidFill>
                  <a:srgbClr val="1F497D"/>
                </a:solidFill>
                <a:latin typeface="Cambria" pitchFamily="18" charset="0"/>
                <a:ea typeface="Cambria" pitchFamily="18" charset="0"/>
                <a:cs typeface="Arial" pitchFamily="34" charset="0"/>
              </a:rPr>
              <a:t>računarski </a:t>
            </a:r>
            <a:r>
              <a:rPr lang="vi-VN" sz="2400" dirty="0">
                <a:solidFill>
                  <a:srgbClr val="1F497D"/>
                </a:solidFill>
                <a:latin typeface="Cambria" pitchFamily="18" charset="0"/>
                <a:ea typeface="Cambria" pitchFamily="18" charset="0"/>
                <a:cs typeface="Arial" pitchFamily="34" charset="0"/>
              </a:rPr>
              <a:t>sistem </a:t>
            </a:r>
            <a:r>
              <a:rPr lang="vi-VN" sz="2400" spc="-4" dirty="0">
                <a:solidFill>
                  <a:srgbClr val="1F497D"/>
                </a:solidFill>
                <a:latin typeface="Cambria" pitchFamily="18" charset="0"/>
                <a:ea typeface="Cambria" pitchFamily="18" charset="0"/>
                <a:cs typeface="Arial" pitchFamily="34" charset="0"/>
              </a:rPr>
              <a:t>tretiramo kao relativno  jednostavan sistem, preduzeće složenim sistemom, </a:t>
            </a:r>
            <a:r>
              <a:rPr lang="vi-VN" sz="2400" dirty="0">
                <a:solidFill>
                  <a:srgbClr val="1F497D"/>
                </a:solidFill>
                <a:latin typeface="Cambria" pitchFamily="18" charset="0"/>
                <a:ea typeface="Cambria" pitchFamily="18" charset="0"/>
                <a:cs typeface="Arial" pitchFamily="34" charset="0"/>
              </a:rPr>
              <a:t>a državu </a:t>
            </a:r>
            <a:r>
              <a:rPr lang="vi-VN" sz="2400" spc="-4" dirty="0">
                <a:solidFill>
                  <a:srgbClr val="1F497D"/>
                </a:solidFill>
                <a:latin typeface="Cambria" pitchFamily="18" charset="0"/>
                <a:ea typeface="Cambria" pitchFamily="18" charset="0"/>
                <a:cs typeface="Arial" pitchFamily="34" charset="0"/>
              </a:rPr>
              <a:t>vrlo </a:t>
            </a:r>
            <a:r>
              <a:rPr lang="vi-VN" sz="2400" dirty="0">
                <a:solidFill>
                  <a:srgbClr val="1F497D"/>
                </a:solidFill>
                <a:latin typeface="Cambria" pitchFamily="18" charset="0"/>
                <a:ea typeface="Cambria" pitchFamily="18" charset="0"/>
                <a:cs typeface="Arial" pitchFamily="34" charset="0"/>
              </a:rPr>
              <a:t>složenim</a:t>
            </a:r>
            <a:r>
              <a:rPr lang="vi-VN" sz="2400" spc="-4" dirty="0">
                <a:solidFill>
                  <a:srgbClr val="1F497D"/>
                </a:solidFill>
                <a:latin typeface="Cambria" pitchFamily="18" charset="0"/>
                <a:ea typeface="Cambria" pitchFamily="18" charset="0"/>
                <a:cs typeface="Arial" pitchFamily="34" charset="0"/>
              </a:rPr>
              <a:t> sistemom.</a:t>
            </a:r>
            <a:endParaRPr lang="en-US" sz="2400" dirty="0">
              <a:solidFill>
                <a:srgbClr val="1F497D"/>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424066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2140696"/>
            <a:ext cx="7263010" cy="4312640"/>
          </a:xfrm>
        </p:spPr>
        <p:txBody>
          <a:bodyPr>
            <a:noAutofit/>
          </a:bodyPr>
          <a:lstStyle/>
          <a:p>
            <a:pPr>
              <a:spcBef>
                <a:spcPts val="1800"/>
              </a:spcBef>
              <a:buFont typeface="Wingdings" pitchFamily="2" charset="2"/>
              <a:buChar char="q"/>
            </a:pPr>
            <a:r>
              <a:rPr lang="en-US" sz="2400" dirty="0" err="1">
                <a:solidFill>
                  <a:srgbClr val="1F497D"/>
                </a:solidFill>
                <a:latin typeface="Cambria" pitchFamily="18" charset="0"/>
                <a:ea typeface="Cambria" pitchFamily="18" charset="0"/>
                <a:cs typeface="Arial" pitchFamily="34" charset="0"/>
              </a:rPr>
              <a:t>Prema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vezama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sistema</a:t>
            </a:r>
            <a:r>
              <a:rPr lang="en-US" sz="2400" dirty="0">
                <a:solidFill>
                  <a:srgbClr val="1F497D"/>
                </a:solidFill>
                <a:latin typeface="Cambria" pitchFamily="18" charset="0"/>
                <a:ea typeface="Cambria" pitchFamily="18" charset="0"/>
                <a:cs typeface="Arial" pitchFamily="34" charset="0"/>
              </a:rPr>
              <a:t> s </a:t>
            </a:r>
            <a:r>
              <a:rPr lang="en-US" sz="2400" dirty="0" err="1">
                <a:solidFill>
                  <a:srgbClr val="1F497D"/>
                </a:solidFill>
                <a:latin typeface="Cambria" pitchFamily="18" charset="0"/>
                <a:ea typeface="Cambria" pitchFamily="18" charset="0"/>
                <a:cs typeface="Arial" pitchFamily="34" charset="0"/>
              </a:rPr>
              <a:t>okruženjem</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postoje</a:t>
            </a:r>
            <a:r>
              <a:rPr lang="en-US" sz="2400" dirty="0">
                <a:solidFill>
                  <a:srgbClr val="1F497D"/>
                </a:solidFill>
                <a:latin typeface="Cambria" pitchFamily="18" charset="0"/>
                <a:ea typeface="Cambria" pitchFamily="18" charset="0"/>
                <a:cs typeface="Arial" pitchFamily="34" charset="0"/>
              </a:rPr>
              <a:t> </a:t>
            </a:r>
            <a:r>
              <a:rPr lang="en-US" sz="2400" b="1" dirty="0" err="1">
                <a:solidFill>
                  <a:srgbClr val="1F497D"/>
                </a:solidFill>
                <a:latin typeface="Cambria" pitchFamily="18" charset="0"/>
                <a:ea typeface="Cambria" pitchFamily="18" charset="0"/>
                <a:cs typeface="Arial" pitchFamily="34" charset="0"/>
              </a:rPr>
              <a:t>otvoreni</a:t>
            </a:r>
            <a:r>
              <a:rPr lang="en-US" sz="2400" b="1" dirty="0">
                <a:solidFill>
                  <a:srgbClr val="1F497D"/>
                </a:solidFill>
                <a:latin typeface="Cambria" pitchFamily="18" charset="0"/>
                <a:ea typeface="Cambria" pitchFamily="18" charset="0"/>
                <a:cs typeface="Arial" pitchFamily="34" charset="0"/>
              </a:rPr>
              <a:t> i </a:t>
            </a:r>
            <a:r>
              <a:rPr lang="en-US" sz="2400" b="1" dirty="0" err="1">
                <a:solidFill>
                  <a:srgbClr val="1F497D"/>
                </a:solidFill>
                <a:latin typeface="Cambria" pitchFamily="18" charset="0"/>
                <a:ea typeface="Cambria" pitchFamily="18" charset="0"/>
                <a:cs typeface="Arial" pitchFamily="34" charset="0"/>
              </a:rPr>
              <a:t>zatvoreni</a:t>
            </a:r>
            <a:r>
              <a:rPr lang="en-US" sz="2400" b="1" dirty="0">
                <a:solidFill>
                  <a:srgbClr val="1F497D"/>
                </a:solidFill>
                <a:latin typeface="Cambria" pitchFamily="18" charset="0"/>
                <a:ea typeface="Cambria" pitchFamily="18" charset="0"/>
                <a:cs typeface="Arial" pitchFamily="34" charset="0"/>
              </a:rPr>
              <a:t> </a:t>
            </a:r>
            <a:r>
              <a:rPr lang="en-US" sz="2400" b="1" dirty="0" err="1">
                <a:solidFill>
                  <a:srgbClr val="1F497D"/>
                </a:solidFill>
                <a:latin typeface="Cambria" pitchFamily="18" charset="0"/>
                <a:ea typeface="Cambria" pitchFamily="18" charset="0"/>
                <a:cs typeface="Arial" pitchFamily="34" charset="0"/>
              </a:rPr>
              <a:t>sistemi</a:t>
            </a:r>
            <a:r>
              <a:rPr lang="en-US" sz="2400" dirty="0">
                <a:solidFill>
                  <a:srgbClr val="1F497D"/>
                </a:solidFill>
                <a:latin typeface="Cambria" pitchFamily="18" charset="0"/>
                <a:ea typeface="Cambria" pitchFamily="18" charset="0"/>
                <a:cs typeface="Arial" pitchFamily="34" charset="0"/>
              </a:rPr>
              <a:t>. </a:t>
            </a:r>
            <a:endParaRPr lang="sr-Latn-RS" sz="2400" dirty="0" smtClean="0">
              <a:solidFill>
                <a:srgbClr val="1F497D"/>
              </a:solidFill>
              <a:latin typeface="Cambria" pitchFamily="18" charset="0"/>
              <a:ea typeface="Cambria" pitchFamily="18" charset="0"/>
              <a:cs typeface="Arial" pitchFamily="34" charset="0"/>
            </a:endParaRPr>
          </a:p>
          <a:p>
            <a:pPr>
              <a:spcBef>
                <a:spcPts val="1800"/>
              </a:spcBef>
              <a:buFont typeface="Wingdings" pitchFamily="2" charset="2"/>
              <a:buChar char="q"/>
            </a:pPr>
            <a:r>
              <a:rPr lang="en-US" sz="2400" dirty="0" err="1" smtClean="0">
                <a:solidFill>
                  <a:srgbClr val="1F497D"/>
                </a:solidFill>
                <a:latin typeface="Cambria" pitchFamily="18" charset="0"/>
                <a:ea typeface="Cambria" pitchFamily="18" charset="0"/>
                <a:cs typeface="Arial" pitchFamily="34" charset="0"/>
              </a:rPr>
              <a:t>Otvoreni</a:t>
            </a:r>
            <a:r>
              <a:rPr lang="en-US" sz="2400" dirty="0" smtClean="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sistemi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poseduju</a:t>
            </a:r>
            <a:r>
              <a:rPr lang="en-US" sz="2400" dirty="0">
                <a:solidFill>
                  <a:srgbClr val="1F497D"/>
                </a:solidFill>
                <a:latin typeface="Cambria" pitchFamily="18" charset="0"/>
                <a:ea typeface="Cambria" pitchFamily="18" charset="0"/>
                <a:cs typeface="Arial" pitchFamily="34" charset="0"/>
              </a:rPr>
              <a:t> i </a:t>
            </a:r>
            <a:r>
              <a:rPr lang="en-US" sz="2400" dirty="0" err="1">
                <a:solidFill>
                  <a:srgbClr val="1F497D"/>
                </a:solidFill>
                <a:latin typeface="Cambria" pitchFamily="18" charset="0"/>
                <a:ea typeface="Cambria" pitchFamily="18" charset="0"/>
                <a:cs typeface="Arial" pitchFamily="34" charset="0"/>
              </a:rPr>
              <a:t>održavaju</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vezu</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za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svojim</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okruženjem</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odnosno</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drugim</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sistemima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iz</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svog</a:t>
            </a:r>
            <a:r>
              <a:rPr lang="en-US" sz="2400" dirty="0">
                <a:solidFill>
                  <a:srgbClr val="1F497D"/>
                </a:solidFill>
                <a:latin typeface="Cambria" pitchFamily="18" charset="0"/>
                <a:ea typeface="Cambria" pitchFamily="18" charset="0"/>
                <a:cs typeface="Arial" pitchFamily="34" charset="0"/>
              </a:rPr>
              <a:t> </a:t>
            </a:r>
            <a:r>
              <a:rPr lang="en-US" sz="2400" dirty="0" err="1" smtClean="0">
                <a:solidFill>
                  <a:srgbClr val="1F497D"/>
                </a:solidFill>
                <a:latin typeface="Cambria" pitchFamily="18" charset="0"/>
                <a:ea typeface="Cambria" pitchFamily="18" charset="0"/>
                <a:cs typeface="Arial" pitchFamily="34" charset="0"/>
              </a:rPr>
              <a:t>okruženja</a:t>
            </a:r>
            <a:r>
              <a:rPr lang="sr-Latn-RS" sz="2400" dirty="0" smtClean="0">
                <a:solidFill>
                  <a:srgbClr val="1F497D"/>
                </a:solidFill>
                <a:latin typeface="Cambria" pitchFamily="18" charset="0"/>
                <a:ea typeface="Cambria" pitchFamily="18" charset="0"/>
                <a:cs typeface="Arial" pitchFamily="34" charset="0"/>
              </a:rPr>
              <a:t> (npr.</a:t>
            </a:r>
            <a:r>
              <a:rPr lang="en-US" sz="2400" dirty="0" smtClean="0">
                <a:solidFill>
                  <a:srgbClr val="1F497D"/>
                </a:solidFill>
                <a:latin typeface="Cambria" pitchFamily="18" charset="0"/>
                <a:ea typeface="Cambria" pitchFamily="18" charset="0"/>
                <a:cs typeface="Arial" pitchFamily="34" charset="0"/>
              </a:rPr>
              <a:t> </a:t>
            </a:r>
            <a:r>
              <a:rPr lang="sr-Latn-RS" sz="2400" dirty="0" smtClean="0">
                <a:solidFill>
                  <a:srgbClr val="1F497D"/>
                </a:solidFill>
                <a:latin typeface="Cambria" pitchFamily="18" charset="0"/>
                <a:ea typeface="Cambria" pitchFamily="18" charset="0"/>
                <a:cs typeface="Arial" pitchFamily="34" charset="0"/>
              </a:rPr>
              <a:t>p</a:t>
            </a:r>
            <a:r>
              <a:rPr lang="en-US" sz="2400" dirty="0" err="1" smtClean="0">
                <a:solidFill>
                  <a:srgbClr val="1F497D"/>
                </a:solidFill>
                <a:latin typeface="Cambria" pitchFamily="18" charset="0"/>
                <a:ea typeface="Cambria" pitchFamily="18" charset="0"/>
                <a:cs typeface="Arial" pitchFamily="34" charset="0"/>
              </a:rPr>
              <a:t>reduzeće</a:t>
            </a:r>
            <a:r>
              <a:rPr lang="sr-Latn-RS" sz="2400" dirty="0" smtClean="0">
                <a:solidFill>
                  <a:srgbClr val="1F497D"/>
                </a:solidFill>
                <a:latin typeface="Cambria" pitchFamily="18" charset="0"/>
                <a:ea typeface="Cambria" pitchFamily="18" charset="0"/>
                <a:cs typeface="Arial" pitchFamily="34" charset="0"/>
              </a:rPr>
              <a:t>)</a:t>
            </a:r>
            <a:r>
              <a:rPr lang="en-US" sz="2400" dirty="0" smtClean="0">
                <a:solidFill>
                  <a:srgbClr val="1F497D"/>
                </a:solidFill>
                <a:latin typeface="Cambria" pitchFamily="18" charset="0"/>
                <a:ea typeface="Cambria" pitchFamily="18" charset="0"/>
                <a:cs typeface="Arial" pitchFamily="34" charset="0"/>
              </a:rPr>
              <a:t>. </a:t>
            </a:r>
            <a:endParaRPr lang="en-US" sz="2400" dirty="0">
              <a:solidFill>
                <a:srgbClr val="1F497D"/>
              </a:solidFill>
              <a:latin typeface="Cambria" pitchFamily="18" charset="0"/>
              <a:ea typeface="Cambria" pitchFamily="18" charset="0"/>
              <a:cs typeface="Arial" pitchFamily="34" charset="0"/>
            </a:endParaRPr>
          </a:p>
          <a:p>
            <a:pPr>
              <a:spcBef>
                <a:spcPts val="1800"/>
              </a:spcBef>
              <a:buFont typeface="Wingdings" pitchFamily="2" charset="2"/>
              <a:buChar char="q"/>
            </a:pPr>
            <a:r>
              <a:rPr lang="en-US" sz="2400" dirty="0" err="1">
                <a:solidFill>
                  <a:srgbClr val="1F497D"/>
                </a:solidFill>
                <a:latin typeface="Cambria" pitchFamily="18" charset="0"/>
                <a:ea typeface="Cambria" pitchFamily="18" charset="0"/>
                <a:cs typeface="Arial" pitchFamily="34" charset="0"/>
              </a:rPr>
              <a:t>Zatvoreni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sistemi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su</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izolovani</a:t>
            </a:r>
            <a:r>
              <a:rPr lang="en-US" sz="2400" dirty="0">
                <a:solidFill>
                  <a:srgbClr val="1F497D"/>
                </a:solidFill>
                <a:latin typeface="Cambria" pitchFamily="18" charset="0"/>
                <a:ea typeface="Cambria" pitchFamily="18" charset="0"/>
                <a:cs typeface="Arial" pitchFamily="34" charset="0"/>
              </a:rPr>
              <a:t> od </a:t>
            </a:r>
            <a:r>
              <a:rPr lang="en-US" sz="2400" dirty="0" err="1">
                <a:solidFill>
                  <a:srgbClr val="1F497D"/>
                </a:solidFill>
                <a:latin typeface="Cambria" pitchFamily="18" charset="0"/>
                <a:ea typeface="Cambria" pitchFamily="18" charset="0"/>
                <a:cs typeface="Arial" pitchFamily="34" charset="0"/>
              </a:rPr>
              <a:t>okruženja</a:t>
            </a:r>
            <a:r>
              <a:rPr lang="en-US" sz="2400" dirty="0">
                <a:solidFill>
                  <a:srgbClr val="1F497D"/>
                </a:solidFill>
                <a:latin typeface="Cambria" pitchFamily="18" charset="0"/>
                <a:ea typeface="Cambria" pitchFamily="18" charset="0"/>
                <a:cs typeface="Arial" pitchFamily="34" charset="0"/>
              </a:rPr>
              <a:t> i </a:t>
            </a:r>
            <a:r>
              <a:rPr lang="en-US" sz="2400" dirty="0" err="1">
                <a:solidFill>
                  <a:srgbClr val="1F497D"/>
                </a:solidFill>
                <a:latin typeface="Cambria" pitchFamily="18" charset="0"/>
                <a:ea typeface="Cambria" pitchFamily="18" charset="0"/>
                <a:cs typeface="Arial" pitchFamily="34" charset="0"/>
              </a:rPr>
              <a:t>nemaju</a:t>
            </a:r>
            <a:r>
              <a:rPr lang="en-US" sz="2400" dirty="0">
                <a:solidFill>
                  <a:srgbClr val="1F497D"/>
                </a:solidFill>
                <a:latin typeface="Cambria" pitchFamily="18" charset="0"/>
                <a:ea typeface="Cambria" pitchFamily="18" charset="0"/>
                <a:cs typeface="Arial" pitchFamily="34" charset="0"/>
              </a:rPr>
              <a:t> s </a:t>
            </a:r>
            <a:r>
              <a:rPr lang="en-US" sz="2400" dirty="0" err="1">
                <a:solidFill>
                  <a:srgbClr val="1F497D"/>
                </a:solidFill>
                <a:latin typeface="Cambria" pitchFamily="18" charset="0"/>
                <a:ea typeface="Cambria" pitchFamily="18" charset="0"/>
                <a:cs typeface="Arial" pitchFamily="34" charset="0"/>
              </a:rPr>
              <a:t>njim</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nikakvu</a:t>
            </a:r>
            <a:r>
              <a:rPr lang="en-US" sz="2400" dirty="0">
                <a:solidFill>
                  <a:srgbClr val="1F497D"/>
                </a:solidFill>
                <a:latin typeface="Cambria" pitchFamily="18" charset="0"/>
                <a:ea typeface="Cambria" pitchFamily="18" charset="0"/>
                <a:cs typeface="Arial" pitchFamily="34" charset="0"/>
              </a:rPr>
              <a:t> </a:t>
            </a:r>
            <a:r>
              <a:rPr lang="en-US" sz="2400" dirty="0" err="1" smtClean="0">
                <a:solidFill>
                  <a:srgbClr val="1F497D"/>
                </a:solidFill>
                <a:latin typeface="Cambria" pitchFamily="18" charset="0"/>
                <a:ea typeface="Cambria" pitchFamily="18" charset="0"/>
                <a:cs typeface="Arial" pitchFamily="34" charset="0"/>
              </a:rPr>
              <a:t>komunikaciju</a:t>
            </a:r>
            <a:r>
              <a:rPr lang="en-US" sz="2400" dirty="0" smtClean="0">
                <a:solidFill>
                  <a:srgbClr val="1F497D"/>
                </a:solidFill>
                <a:latin typeface="Cambria" pitchFamily="18" charset="0"/>
                <a:ea typeface="Cambria" pitchFamily="18" charset="0"/>
                <a:cs typeface="Arial" pitchFamily="34" charset="0"/>
              </a:rPr>
              <a:t> </a:t>
            </a:r>
            <a:r>
              <a:rPr lang="sr-Latn-RS" sz="2400" dirty="0" smtClean="0">
                <a:solidFill>
                  <a:srgbClr val="1F497D"/>
                </a:solidFill>
                <a:latin typeface="Cambria" pitchFamily="18" charset="0"/>
                <a:ea typeface="Cambria" pitchFamily="18" charset="0"/>
                <a:cs typeface="Arial" pitchFamily="34" charset="0"/>
              </a:rPr>
              <a:t>(npr. a</a:t>
            </a:r>
            <a:r>
              <a:rPr lang="en-US" sz="2400" dirty="0" err="1" smtClean="0">
                <a:solidFill>
                  <a:srgbClr val="1F497D"/>
                </a:solidFill>
                <a:latin typeface="Cambria" pitchFamily="18" charset="0"/>
                <a:ea typeface="Cambria" pitchFamily="18" charset="0"/>
                <a:cs typeface="Arial" pitchFamily="34" charset="0"/>
              </a:rPr>
              <a:t>utarhična</a:t>
            </a:r>
            <a:r>
              <a:rPr lang="en-US" sz="2400" dirty="0" smtClean="0">
                <a:solidFill>
                  <a:srgbClr val="1F497D"/>
                </a:solidFill>
                <a:latin typeface="Cambria" pitchFamily="18" charset="0"/>
                <a:ea typeface="Cambria" pitchFamily="18" charset="0"/>
                <a:cs typeface="Arial" pitchFamily="34" charset="0"/>
              </a:rPr>
              <a:t> </a:t>
            </a:r>
            <a:r>
              <a:rPr lang="en-US" sz="2400" dirty="0" err="1" smtClean="0">
                <a:solidFill>
                  <a:srgbClr val="1F497D"/>
                </a:solidFill>
                <a:latin typeface="Cambria" pitchFamily="18" charset="0"/>
                <a:ea typeface="Cambria" pitchFamily="18" charset="0"/>
                <a:cs typeface="Arial" pitchFamily="34" charset="0"/>
              </a:rPr>
              <a:t>privreda</a:t>
            </a:r>
            <a:r>
              <a:rPr lang="sr-Latn-RS" sz="2400" dirty="0" smtClean="0">
                <a:solidFill>
                  <a:srgbClr val="1F497D"/>
                </a:solidFill>
                <a:latin typeface="Cambria" pitchFamily="18" charset="0"/>
                <a:ea typeface="Cambria" pitchFamily="18" charset="0"/>
                <a:cs typeface="Arial" pitchFamily="34" charset="0"/>
              </a:rPr>
              <a:t>)</a:t>
            </a:r>
            <a:r>
              <a:rPr lang="en-US" sz="2400" dirty="0" smtClean="0">
                <a:solidFill>
                  <a:srgbClr val="1F497D"/>
                </a:solidFill>
                <a:latin typeface="Cambria" pitchFamily="18" charset="0"/>
                <a:ea typeface="Cambria" pitchFamily="18" charset="0"/>
                <a:cs typeface="Arial" pitchFamily="34" charset="0"/>
              </a:rPr>
              <a:t>. </a:t>
            </a:r>
            <a:endParaRPr lang="en-US" sz="2400" dirty="0">
              <a:solidFill>
                <a:srgbClr val="1F497D"/>
              </a:solidFill>
              <a:latin typeface="Cambria" pitchFamily="18" charset="0"/>
              <a:ea typeface="Cambria" pitchFamily="18" charset="0"/>
              <a:cs typeface="Arial" pitchFamily="34" charset="0"/>
            </a:endParaRPr>
          </a:p>
        </p:txBody>
      </p:sp>
      <p:sp>
        <p:nvSpPr>
          <p:cNvPr id="4" name="Title 2"/>
          <p:cNvSpPr>
            <a:spLocks noGrp="1"/>
          </p:cNvSpPr>
          <p:nvPr>
            <p:ph type="title"/>
          </p:nvPr>
        </p:nvSpPr>
        <p:spPr>
          <a:xfrm>
            <a:off x="827584" y="1041777"/>
            <a:ext cx="4608512" cy="803047"/>
          </a:xfrm>
        </p:spPr>
        <p:txBody>
          <a:bodyPr>
            <a:normAutofit fontScale="90000"/>
          </a:bodyPr>
          <a:lstStyle/>
          <a:p>
            <a:r>
              <a:rPr lang="sr-Latn-RS" dirty="0">
                <a:solidFill>
                  <a:srgbClr val="002060"/>
                </a:solidFill>
                <a:latin typeface="Cambria" pitchFamily="18" charset="0"/>
                <a:ea typeface="Cambria" pitchFamily="18" charset="0"/>
              </a:rPr>
              <a:t>Klasifikacija sistema</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4560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363344"/>
            <a:ext cx="7300276" cy="317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799048" y="908720"/>
            <a:ext cx="5285120" cy="648072"/>
          </a:xfrm>
        </p:spPr>
        <p:txBody>
          <a:bodyPr>
            <a:noAutofit/>
          </a:bodyPr>
          <a:lstStyle/>
          <a:p>
            <a:r>
              <a:rPr lang="en-US" sz="4000" dirty="0" err="1">
                <a:solidFill>
                  <a:srgbClr val="002060"/>
                </a:solidFill>
                <a:latin typeface="Cambria" pitchFamily="18" charset="0"/>
                <a:ea typeface="Cambria" pitchFamily="18" charset="0"/>
              </a:rPr>
              <a:t>Podsistemi</a:t>
            </a:r>
            <a:r>
              <a:rPr lang="en-US" sz="4000" dirty="0">
                <a:solidFill>
                  <a:srgbClr val="002060"/>
                </a:solidFill>
                <a:latin typeface="Cambria" pitchFamily="18" charset="0"/>
                <a:ea typeface="Cambria" pitchFamily="18" charset="0"/>
              </a:rPr>
              <a:t> i </a:t>
            </a:r>
            <a:r>
              <a:rPr lang="en-US" sz="4000" dirty="0" err="1">
                <a:solidFill>
                  <a:srgbClr val="002060"/>
                </a:solidFill>
                <a:latin typeface="Cambria" pitchFamily="18" charset="0"/>
                <a:ea typeface="Cambria" pitchFamily="18" charset="0"/>
              </a:rPr>
              <a:t>interakcije</a:t>
            </a:r>
            <a:r>
              <a:rPr lang="en-US" sz="4000" dirty="0">
                <a:solidFill>
                  <a:srgbClr val="002060"/>
                </a:solidFill>
                <a:latin typeface="Cambria" pitchFamily="18" charset="0"/>
                <a:ea typeface="Cambria" pitchFamily="18" charset="0"/>
              </a:rPr>
              <a:t> </a:t>
            </a:r>
          </a:p>
        </p:txBody>
      </p:sp>
      <p:sp>
        <p:nvSpPr>
          <p:cNvPr id="4" name="Content Placeholder 3"/>
          <p:cNvSpPr>
            <a:spLocks noGrp="1"/>
          </p:cNvSpPr>
          <p:nvPr>
            <p:ph sz="quarter" idx="1"/>
          </p:nvPr>
        </p:nvSpPr>
        <p:spPr>
          <a:xfrm>
            <a:off x="827584" y="1556792"/>
            <a:ext cx="7467600" cy="1897957"/>
          </a:xfrm>
        </p:spPr>
        <p:txBody>
          <a:bodyPr>
            <a:noAutofit/>
          </a:bodyPr>
          <a:lstStyle/>
          <a:p>
            <a:pPr marL="0" indent="0">
              <a:spcBef>
                <a:spcPts val="0"/>
              </a:spcBef>
              <a:buNone/>
            </a:pPr>
            <a:r>
              <a:rPr lang="en-US" sz="2400" dirty="0" err="1">
                <a:solidFill>
                  <a:srgbClr val="002060"/>
                </a:solidFill>
                <a:latin typeface="Cambria" pitchFamily="18" charset="0"/>
                <a:ea typeface="Cambria" pitchFamily="18" charset="0"/>
                <a:cs typeface="Arial" pitchFamily="34" charset="0"/>
              </a:rPr>
              <a:t>Povezivanjem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podsistema</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okviru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može</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formirati</a:t>
            </a:r>
            <a:r>
              <a:rPr lang="en-US" sz="2400" dirty="0">
                <a:solidFill>
                  <a:srgbClr val="002060"/>
                </a:solidFill>
                <a:latin typeface="Cambria" pitchFamily="18" charset="0"/>
                <a:ea typeface="Cambria" pitchFamily="18" charset="0"/>
                <a:cs typeface="Arial" pitchFamily="34" charset="0"/>
              </a:rPr>
              <a:t>: </a:t>
            </a:r>
          </a:p>
          <a:p>
            <a:pPr marL="0" lvl="2" indent="-342900">
              <a:spcBef>
                <a:spcPts val="0"/>
              </a:spcBef>
            </a:pPr>
            <a:r>
              <a:rPr lang="en-US" dirty="0" err="1" smtClean="0">
                <a:solidFill>
                  <a:srgbClr val="1F497D"/>
                </a:solidFill>
                <a:latin typeface="Cambria" pitchFamily="18" charset="0"/>
                <a:ea typeface="Cambria" pitchFamily="18" charset="0"/>
                <a:cs typeface="Arial" pitchFamily="34" charset="0"/>
              </a:rPr>
              <a:t>otvoreni</a:t>
            </a:r>
            <a:r>
              <a:rPr lang="en-US" dirty="0" smtClean="0">
                <a:solidFill>
                  <a:srgbClr val="1F497D"/>
                </a:solidFill>
                <a:latin typeface="Cambria" pitchFamily="18" charset="0"/>
                <a:ea typeface="Cambria" pitchFamily="18" charset="0"/>
                <a:cs typeface="Arial" pitchFamily="34" charset="0"/>
              </a:rPr>
              <a:t> </a:t>
            </a:r>
            <a:r>
              <a:rPr lang="en-US" dirty="0" err="1">
                <a:solidFill>
                  <a:srgbClr val="1F497D"/>
                </a:solidFill>
                <a:latin typeface="Cambria" pitchFamily="18" charset="0"/>
                <a:ea typeface="Cambria" pitchFamily="18" charset="0"/>
                <a:cs typeface="Arial" pitchFamily="34" charset="0"/>
              </a:rPr>
              <a:t>lanac</a:t>
            </a:r>
            <a:r>
              <a:rPr lang="en-US" dirty="0">
                <a:solidFill>
                  <a:srgbClr val="1F497D"/>
                </a:solidFill>
                <a:latin typeface="Cambria" pitchFamily="18" charset="0"/>
                <a:ea typeface="Cambria" pitchFamily="18" charset="0"/>
                <a:cs typeface="Arial" pitchFamily="34" charset="0"/>
              </a:rPr>
              <a:t>; </a:t>
            </a:r>
          </a:p>
          <a:p>
            <a:pPr marL="0" lvl="2" indent="-342900">
              <a:spcBef>
                <a:spcPts val="0"/>
              </a:spcBef>
            </a:pPr>
            <a:r>
              <a:rPr lang="en-US" dirty="0" err="1" smtClean="0">
                <a:solidFill>
                  <a:srgbClr val="1F497D"/>
                </a:solidFill>
                <a:latin typeface="Cambria" pitchFamily="18" charset="0"/>
                <a:ea typeface="Cambria" pitchFamily="18" charset="0"/>
                <a:cs typeface="Arial" pitchFamily="34" charset="0"/>
              </a:rPr>
              <a:t>zatvoreni</a:t>
            </a:r>
            <a:r>
              <a:rPr lang="en-US" dirty="0" smtClean="0">
                <a:solidFill>
                  <a:srgbClr val="1F497D"/>
                </a:solidFill>
                <a:latin typeface="Cambria" pitchFamily="18" charset="0"/>
                <a:ea typeface="Cambria" pitchFamily="18" charset="0"/>
                <a:cs typeface="Arial" pitchFamily="34" charset="0"/>
              </a:rPr>
              <a:t> </a:t>
            </a:r>
            <a:r>
              <a:rPr lang="en-US" dirty="0" err="1">
                <a:solidFill>
                  <a:srgbClr val="1F497D"/>
                </a:solidFill>
                <a:latin typeface="Cambria" pitchFamily="18" charset="0"/>
                <a:ea typeface="Cambria" pitchFamily="18" charset="0"/>
                <a:cs typeface="Arial" pitchFamily="34" charset="0"/>
              </a:rPr>
              <a:t>lanac</a:t>
            </a:r>
            <a:r>
              <a:rPr lang="en-US" dirty="0">
                <a:solidFill>
                  <a:srgbClr val="1F497D"/>
                </a:solidFill>
                <a:latin typeface="Cambria" pitchFamily="18" charset="0"/>
                <a:ea typeface="Cambria" pitchFamily="18" charset="0"/>
                <a:cs typeface="Arial" pitchFamily="34" charset="0"/>
              </a:rPr>
              <a:t> i </a:t>
            </a:r>
          </a:p>
          <a:p>
            <a:pPr marL="0" lvl="2" indent="-342900">
              <a:spcBef>
                <a:spcPts val="0"/>
              </a:spcBef>
            </a:pPr>
            <a:r>
              <a:rPr lang="en-US" dirty="0" err="1" smtClean="0">
                <a:solidFill>
                  <a:srgbClr val="1F497D"/>
                </a:solidFill>
                <a:latin typeface="Cambria" pitchFamily="18" charset="0"/>
                <a:ea typeface="Cambria" pitchFamily="18" charset="0"/>
                <a:cs typeface="Arial" pitchFamily="34" charset="0"/>
              </a:rPr>
              <a:t>razgranati</a:t>
            </a:r>
            <a:r>
              <a:rPr lang="en-US" dirty="0" smtClean="0">
                <a:solidFill>
                  <a:srgbClr val="1F497D"/>
                </a:solidFill>
                <a:latin typeface="Cambria" pitchFamily="18" charset="0"/>
                <a:ea typeface="Cambria" pitchFamily="18" charset="0"/>
                <a:cs typeface="Arial" pitchFamily="34" charset="0"/>
              </a:rPr>
              <a:t> </a:t>
            </a:r>
            <a:r>
              <a:rPr lang="en-US" dirty="0" err="1">
                <a:solidFill>
                  <a:srgbClr val="1F497D"/>
                </a:solidFill>
                <a:latin typeface="Cambria" pitchFamily="18" charset="0"/>
                <a:ea typeface="Cambria" pitchFamily="18" charset="0"/>
                <a:cs typeface="Arial" pitchFamily="34" charset="0"/>
              </a:rPr>
              <a:t>lanac</a:t>
            </a:r>
            <a:r>
              <a:rPr lang="en-US" dirty="0">
                <a:solidFill>
                  <a:srgbClr val="1F497D"/>
                </a:solidFill>
                <a:latin typeface="Cambria" pitchFamily="18" charset="0"/>
                <a:ea typeface="Cambria" pitchFamily="18" charset="0"/>
                <a:cs typeface="Arial" pitchFamily="34" charset="0"/>
              </a:rPr>
              <a:t> </a:t>
            </a:r>
          </a:p>
          <a:p>
            <a:pPr marL="0">
              <a:spcBef>
                <a:spcPts val="0"/>
              </a:spcBef>
            </a:pPr>
            <a:endParaRPr lang="en-US" sz="2400" dirty="0">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1365913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235"/>
          <a:stretch/>
        </p:blipFill>
        <p:spPr bwMode="auto">
          <a:xfrm>
            <a:off x="683569" y="1406298"/>
            <a:ext cx="8208911" cy="519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2"/>
          <p:cNvSpPr txBox="1">
            <a:spLocks/>
          </p:cNvSpPr>
          <p:nvPr/>
        </p:nvSpPr>
        <p:spPr>
          <a:xfrm>
            <a:off x="799048" y="908720"/>
            <a:ext cx="5285120" cy="64807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err="1" smtClean="0">
                <a:solidFill>
                  <a:srgbClr val="002060"/>
                </a:solidFill>
                <a:latin typeface="Cambria" pitchFamily="18" charset="0"/>
                <a:ea typeface="Cambria" pitchFamily="18" charset="0"/>
              </a:rPr>
              <a:t>Podsistemi</a:t>
            </a:r>
            <a:r>
              <a:rPr lang="en-US" sz="4000" dirty="0" smtClean="0">
                <a:solidFill>
                  <a:srgbClr val="002060"/>
                </a:solidFill>
                <a:latin typeface="Cambria" pitchFamily="18" charset="0"/>
                <a:ea typeface="Cambria" pitchFamily="18" charset="0"/>
              </a:rPr>
              <a:t> i </a:t>
            </a:r>
            <a:r>
              <a:rPr lang="en-US" sz="4000" dirty="0" err="1" smtClean="0">
                <a:solidFill>
                  <a:srgbClr val="002060"/>
                </a:solidFill>
                <a:latin typeface="Cambria" pitchFamily="18" charset="0"/>
                <a:ea typeface="Cambria" pitchFamily="18" charset="0"/>
              </a:rPr>
              <a:t>interakcije</a:t>
            </a:r>
            <a:r>
              <a:rPr lang="en-US" sz="4000" dirty="0" smtClean="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782158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63" y="908720"/>
            <a:ext cx="859258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752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203598" cy="443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2"/>
          <p:cNvSpPr txBox="1">
            <a:spLocks/>
          </p:cNvSpPr>
          <p:nvPr/>
        </p:nvSpPr>
        <p:spPr>
          <a:xfrm>
            <a:off x="799048" y="980728"/>
            <a:ext cx="5285120" cy="64807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err="1" smtClean="0">
                <a:solidFill>
                  <a:srgbClr val="002060"/>
                </a:solidFill>
                <a:latin typeface="Cambria" pitchFamily="18" charset="0"/>
                <a:ea typeface="Cambria" pitchFamily="18" charset="0"/>
              </a:rPr>
              <a:t>Podsistemi</a:t>
            </a:r>
            <a:r>
              <a:rPr lang="en-US" sz="4000" dirty="0" smtClean="0">
                <a:solidFill>
                  <a:srgbClr val="002060"/>
                </a:solidFill>
                <a:latin typeface="Cambria" pitchFamily="18" charset="0"/>
                <a:ea typeface="Cambria" pitchFamily="18" charset="0"/>
              </a:rPr>
              <a:t> i </a:t>
            </a:r>
            <a:r>
              <a:rPr lang="en-US" sz="4000" dirty="0" err="1" smtClean="0">
                <a:solidFill>
                  <a:srgbClr val="002060"/>
                </a:solidFill>
                <a:latin typeface="Cambria" pitchFamily="18" charset="0"/>
                <a:ea typeface="Cambria" pitchFamily="18" charset="0"/>
              </a:rPr>
              <a:t>interakcije</a:t>
            </a:r>
            <a:r>
              <a:rPr lang="en-US" sz="4000" dirty="0" smtClean="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988332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1744216"/>
            <a:ext cx="7848872" cy="4565104"/>
          </a:xfrm>
        </p:spPr>
        <p:txBody>
          <a:bodyPr>
            <a:noAutofit/>
          </a:bodyPr>
          <a:lstStyle/>
          <a:p>
            <a:pPr>
              <a:spcBef>
                <a:spcPts val="1578"/>
              </a:spcBef>
            </a:pPr>
            <a:r>
              <a:rPr lang="pl-PL" sz="2400" dirty="0" smtClean="0">
                <a:solidFill>
                  <a:srgbClr val="4F81BD"/>
                </a:solidFill>
                <a:latin typeface="Cambria" pitchFamily="18" charset="0"/>
                <a:ea typeface="Cambria" pitchFamily="18" charset="0"/>
                <a:cs typeface="Arial" pitchFamily="34" charset="0"/>
              </a:rPr>
              <a:t>Sistem </a:t>
            </a:r>
            <a:r>
              <a:rPr lang="pl-PL" sz="2400" dirty="0">
                <a:solidFill>
                  <a:srgbClr val="4F81BD"/>
                </a:solidFill>
                <a:latin typeface="Cambria" pitchFamily="18" charset="0"/>
                <a:ea typeface="Cambria" pitchFamily="18" charset="0"/>
                <a:cs typeface="Arial" pitchFamily="34" charset="0"/>
              </a:rPr>
              <a:t>je skup međusobno povezanih elemenata. </a:t>
            </a:r>
          </a:p>
          <a:p>
            <a:pPr>
              <a:spcBef>
                <a:spcPts val="1578"/>
              </a:spcBef>
            </a:pPr>
            <a:r>
              <a:rPr lang="en-US" sz="2400" dirty="0" err="1">
                <a:solidFill>
                  <a:srgbClr val="4F81BD"/>
                </a:solidFill>
                <a:latin typeface="Cambria" pitchFamily="18" charset="0"/>
                <a:ea typeface="Cambria" pitchFamily="18" charset="0"/>
                <a:cs typeface="Arial" pitchFamily="34" charset="0"/>
              </a:rPr>
              <a:t>Elementi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osposobljeni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su</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za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obavljanje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različitih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što</a:t>
            </a:r>
            <a:r>
              <a:rPr lang="en-US" sz="2400" dirty="0">
                <a:solidFill>
                  <a:srgbClr val="4F81BD"/>
                </a:solidFill>
                <a:latin typeface="Cambria" pitchFamily="18" charset="0"/>
                <a:ea typeface="Cambria" pitchFamily="18" charset="0"/>
                <a:cs typeface="Arial" pitchFamily="34" charset="0"/>
              </a:rPr>
              <a:t> je i </a:t>
            </a:r>
            <a:r>
              <a:rPr lang="sr-Latn-RS" sz="2400" dirty="0" smtClean="0">
                <a:solidFill>
                  <a:srgbClr val="4F81BD"/>
                </a:solidFill>
                <a:latin typeface="Cambria" pitchFamily="18" charset="0"/>
                <a:ea typeface="Cambria" pitchFamily="18" charset="0"/>
                <a:cs typeface="Arial" pitchFamily="34" charset="0"/>
              </a:rPr>
              <a:t>svrha</a:t>
            </a:r>
            <a:r>
              <a:rPr lang="en-US" sz="2400" dirty="0" smtClean="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njihovog</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udruživanja</a:t>
            </a:r>
            <a:r>
              <a:rPr lang="en-US" sz="2400" dirty="0">
                <a:solidFill>
                  <a:srgbClr val="4F81BD"/>
                </a:solidFill>
                <a:latin typeface="Cambria" pitchFamily="18" charset="0"/>
                <a:ea typeface="Cambria" pitchFamily="18" charset="0"/>
                <a:cs typeface="Arial" pitchFamily="34" charset="0"/>
              </a:rPr>
              <a:t> u </a:t>
            </a:r>
            <a:r>
              <a:rPr lang="en-US" sz="2400" dirty="0" err="1">
                <a:solidFill>
                  <a:srgbClr val="4F81BD"/>
                </a:solidFill>
                <a:latin typeface="Cambria" pitchFamily="18" charset="0"/>
                <a:ea typeface="Cambria" pitchFamily="18" charset="0"/>
                <a:cs typeface="Arial" pitchFamily="34" charset="0"/>
              </a:rPr>
              <a:t>celinu</a:t>
            </a:r>
            <a:r>
              <a:rPr lang="en-US" sz="2400" dirty="0">
                <a:solidFill>
                  <a:srgbClr val="4F81BD"/>
                </a:solidFill>
                <a:latin typeface="Cambria" pitchFamily="18" charset="0"/>
                <a:ea typeface="Cambria" pitchFamily="18" charset="0"/>
                <a:cs typeface="Arial" pitchFamily="34" charset="0"/>
              </a:rPr>
              <a:t>. </a:t>
            </a:r>
          </a:p>
          <a:p>
            <a:pPr>
              <a:spcBef>
                <a:spcPts val="1578"/>
              </a:spcBef>
            </a:pPr>
            <a:r>
              <a:rPr lang="en-US" sz="2400" dirty="0" err="1">
                <a:solidFill>
                  <a:srgbClr val="4F81BD"/>
                </a:solidFill>
                <a:latin typeface="Cambria" pitchFamily="18" charset="0"/>
                <a:ea typeface="Cambria" pitchFamily="18" charset="0"/>
                <a:cs typeface="Arial" pitchFamily="34" charset="0"/>
              </a:rPr>
              <a:t>Elementi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tretiraju</a:t>
            </a:r>
            <a:r>
              <a:rPr lang="en-US" sz="2400" dirty="0">
                <a:solidFill>
                  <a:srgbClr val="4F81BD"/>
                </a:solidFill>
                <a:latin typeface="Cambria" pitchFamily="18" charset="0"/>
                <a:ea typeface="Cambria" pitchFamily="18" charset="0"/>
                <a:cs typeface="Arial" pitchFamily="34" charset="0"/>
              </a:rPr>
              <a:t> se u </a:t>
            </a:r>
            <a:r>
              <a:rPr lang="en-US" sz="2400" dirty="0" err="1">
                <a:solidFill>
                  <a:srgbClr val="4F81BD"/>
                </a:solidFill>
                <a:latin typeface="Cambria" pitchFamily="18" charset="0"/>
                <a:ea typeface="Cambria" pitchFamily="18" charset="0"/>
                <a:cs typeface="Arial" pitchFamily="34" charset="0"/>
              </a:rPr>
              <a:t>okviru</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funkcionisanja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celine</a:t>
            </a:r>
            <a:r>
              <a:rPr lang="en-US" sz="2400" dirty="0">
                <a:solidFill>
                  <a:srgbClr val="4F81BD"/>
                </a:solidFill>
                <a:latin typeface="Cambria" pitchFamily="18" charset="0"/>
                <a:ea typeface="Cambria" pitchFamily="18" charset="0"/>
                <a:cs typeface="Arial" pitchFamily="34" charset="0"/>
              </a:rPr>
              <a:t>, a ne </a:t>
            </a:r>
            <a:r>
              <a:rPr lang="en-US" sz="2400" dirty="0" err="1">
                <a:solidFill>
                  <a:srgbClr val="4F81BD"/>
                </a:solidFill>
                <a:latin typeface="Cambria" pitchFamily="18" charset="0"/>
                <a:ea typeface="Cambria" pitchFamily="18" charset="0"/>
                <a:cs typeface="Arial" pitchFamily="34" charset="0"/>
              </a:rPr>
              <a:t>izolovano</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ili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samostalno</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Ovakav</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pristup</a:t>
            </a:r>
            <a:r>
              <a:rPr lang="en-US" sz="2400" dirty="0">
                <a:solidFill>
                  <a:srgbClr val="4F81BD"/>
                </a:solidFill>
                <a:latin typeface="Cambria" pitchFamily="18" charset="0"/>
                <a:ea typeface="Cambria" pitchFamily="18" charset="0"/>
                <a:cs typeface="Arial" pitchFamily="34" charset="0"/>
              </a:rPr>
              <a:t> u </a:t>
            </a:r>
            <a:r>
              <a:rPr lang="en-US" sz="2400" dirty="0" err="1">
                <a:solidFill>
                  <a:srgbClr val="4F81BD"/>
                </a:solidFill>
                <a:latin typeface="Cambria" pitchFamily="18" charset="0"/>
                <a:ea typeface="Cambria" pitchFamily="18" charset="0"/>
                <a:cs typeface="Arial" pitchFamily="34" charset="0"/>
              </a:rPr>
              <a:t>posmatranju</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pojava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predmeta</a:t>
            </a:r>
            <a:r>
              <a:rPr lang="en-US" sz="2400" dirty="0">
                <a:solidFill>
                  <a:srgbClr val="4F81BD"/>
                </a:solidFill>
                <a:latin typeface="Cambria" pitchFamily="18" charset="0"/>
                <a:ea typeface="Cambria" pitchFamily="18" charset="0"/>
                <a:cs typeface="Arial" pitchFamily="34" charset="0"/>
              </a:rPr>
              <a:t> i </a:t>
            </a:r>
            <a:r>
              <a:rPr lang="en-US" sz="2400" dirty="0" err="1">
                <a:solidFill>
                  <a:srgbClr val="4F81BD"/>
                </a:solidFill>
                <a:latin typeface="Cambria" pitchFamily="18" charset="0"/>
                <a:ea typeface="Cambria" pitchFamily="18" charset="0"/>
                <a:cs typeface="Arial" pitchFamily="34" charset="0"/>
              </a:rPr>
              <a:t>problema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naziva</a:t>
            </a:r>
            <a:r>
              <a:rPr lang="en-US" sz="2400" dirty="0">
                <a:solidFill>
                  <a:srgbClr val="4F81BD"/>
                </a:solidFill>
                <a:latin typeface="Cambria" pitchFamily="18" charset="0"/>
                <a:ea typeface="Cambria" pitchFamily="18" charset="0"/>
                <a:cs typeface="Arial" pitchFamily="34" charset="0"/>
              </a:rPr>
              <a:t> se </a:t>
            </a:r>
            <a:r>
              <a:rPr lang="en-US" sz="2400" dirty="0" err="1">
                <a:solidFill>
                  <a:srgbClr val="4F81BD"/>
                </a:solidFill>
                <a:latin typeface="Cambria" pitchFamily="18" charset="0"/>
                <a:ea typeface="Cambria" pitchFamily="18" charset="0"/>
                <a:cs typeface="Arial" pitchFamily="34" charset="0"/>
              </a:rPr>
              <a:t>holistički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pristup</a:t>
            </a:r>
            <a:r>
              <a:rPr lang="en-US" sz="2400" dirty="0">
                <a:solidFill>
                  <a:srgbClr val="4F81BD"/>
                </a:solidFill>
                <a:latin typeface="Cambria" pitchFamily="18" charset="0"/>
                <a:ea typeface="Cambria" pitchFamily="18" charset="0"/>
                <a:cs typeface="Arial" pitchFamily="34" charset="0"/>
              </a:rPr>
              <a:t>. </a:t>
            </a:r>
          </a:p>
          <a:p>
            <a:pPr>
              <a:spcBef>
                <a:spcPts val="1578"/>
              </a:spcBef>
            </a:pPr>
            <a:r>
              <a:rPr lang="en-US" sz="2400" dirty="0" err="1">
                <a:solidFill>
                  <a:srgbClr val="4F81BD"/>
                </a:solidFill>
                <a:latin typeface="Cambria" pitchFamily="18" charset="0"/>
                <a:ea typeface="Cambria" pitchFamily="18" charset="0"/>
                <a:cs typeface="Arial" pitchFamily="34" charset="0"/>
              </a:rPr>
              <a:t>Zajedničkim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delovanjem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elementi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ostvaruju</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svoje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zajedničke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ciljeve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tj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cilj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funkcionisanja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To </a:t>
            </a:r>
            <a:r>
              <a:rPr lang="en-US" sz="2400" dirty="0" err="1">
                <a:solidFill>
                  <a:srgbClr val="4F81BD"/>
                </a:solidFill>
                <a:latin typeface="Cambria" pitchFamily="18" charset="0"/>
                <a:ea typeface="Cambria" pitchFamily="18" charset="0"/>
                <a:cs typeface="Arial" pitchFamily="34" charset="0"/>
              </a:rPr>
              <a:t>predstavlja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svrsishodnost</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endParaRPr lang="sr-Latn-RS" sz="2400" dirty="0">
              <a:solidFill>
                <a:srgbClr val="4F81BD"/>
              </a:solidFill>
              <a:latin typeface="Cambria" pitchFamily="18" charset="0"/>
              <a:ea typeface="Cambria" pitchFamily="18" charset="0"/>
              <a:cs typeface="Arial" pitchFamily="34" charset="0"/>
            </a:endParaRPr>
          </a:p>
        </p:txBody>
      </p:sp>
      <p:sp>
        <p:nvSpPr>
          <p:cNvPr id="4" name="Title 2"/>
          <p:cNvSpPr txBox="1">
            <a:spLocks/>
          </p:cNvSpPr>
          <p:nvPr/>
        </p:nvSpPr>
        <p:spPr>
          <a:xfrm>
            <a:off x="899592" y="908720"/>
            <a:ext cx="5184576" cy="64807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4000" dirty="0" smtClean="0">
                <a:solidFill>
                  <a:srgbClr val="002060"/>
                </a:solidFill>
                <a:latin typeface="Cambria" pitchFamily="18" charset="0"/>
                <a:ea typeface="Cambria" pitchFamily="18" charset="0"/>
              </a:rPr>
              <a:t>REZIME</a:t>
            </a:r>
            <a:r>
              <a:rPr lang="en-US" sz="4000" dirty="0" smtClean="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601775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1560" y="1783357"/>
            <a:ext cx="8280920" cy="4525963"/>
          </a:xfrm>
        </p:spPr>
        <p:txBody>
          <a:bodyPr>
            <a:noAutofit/>
          </a:bodyPr>
          <a:lstStyle/>
          <a:p>
            <a:pPr>
              <a:spcBef>
                <a:spcPts val="1578"/>
              </a:spcBef>
            </a:pPr>
            <a:r>
              <a:rPr lang="en-US" sz="2400" dirty="0" err="1">
                <a:solidFill>
                  <a:srgbClr val="4F81BD"/>
                </a:solidFill>
                <a:latin typeface="Cambria" pitchFamily="18" charset="0"/>
                <a:ea typeface="Cambria" pitchFamily="18" charset="0"/>
                <a:cs typeface="Arial" pitchFamily="34" charset="0"/>
              </a:rPr>
              <a:t>Princip</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ekvifinaliteta</a:t>
            </a:r>
            <a:r>
              <a:rPr lang="sr-Latn-RS" sz="2400" dirty="0">
                <a:solidFill>
                  <a:srgbClr val="4F81BD"/>
                </a:solidFill>
                <a:latin typeface="Cambria" pitchFamily="18" charset="0"/>
                <a:ea typeface="Cambria" pitchFamily="18" charset="0"/>
                <a:cs typeface="Arial" pitchFamily="34" charset="0"/>
              </a:rPr>
              <a:t>; i</a:t>
            </a:r>
            <a:r>
              <a:rPr lang="en-US" sz="2400" dirty="0" err="1">
                <a:solidFill>
                  <a:srgbClr val="4F81BD"/>
                </a:solidFill>
                <a:latin typeface="Cambria" pitchFamily="18" charset="0"/>
                <a:ea typeface="Cambria" pitchFamily="18" charset="0"/>
                <a:cs typeface="Arial" pitchFamily="34" charset="0"/>
              </a:rPr>
              <a:t>sti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cilj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funkcionisanja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može</a:t>
            </a:r>
            <a:r>
              <a:rPr lang="en-US" sz="2400" dirty="0">
                <a:solidFill>
                  <a:srgbClr val="4F81BD"/>
                </a:solidFill>
                <a:latin typeface="Cambria" pitchFamily="18" charset="0"/>
                <a:ea typeface="Cambria" pitchFamily="18" charset="0"/>
                <a:cs typeface="Arial" pitchFamily="34" charset="0"/>
              </a:rPr>
              <a:t> se </a:t>
            </a:r>
            <a:r>
              <a:rPr lang="en-US" sz="2400" dirty="0" err="1">
                <a:solidFill>
                  <a:srgbClr val="4F81BD"/>
                </a:solidFill>
                <a:latin typeface="Cambria" pitchFamily="18" charset="0"/>
                <a:ea typeface="Cambria" pitchFamily="18" charset="0"/>
                <a:cs typeface="Arial" pitchFamily="34" charset="0"/>
              </a:rPr>
              <a:t>postići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različite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načine</a:t>
            </a:r>
            <a:r>
              <a:rPr lang="en-US" sz="2400" dirty="0">
                <a:solidFill>
                  <a:srgbClr val="4F81BD"/>
                </a:solidFill>
                <a:latin typeface="Cambria" pitchFamily="18" charset="0"/>
                <a:ea typeface="Cambria" pitchFamily="18" charset="0"/>
                <a:cs typeface="Arial" pitchFamily="34" charset="0"/>
              </a:rPr>
              <a:t>. </a:t>
            </a:r>
          </a:p>
          <a:p>
            <a:pPr>
              <a:lnSpc>
                <a:spcPct val="110000"/>
              </a:lnSpc>
              <a:spcBef>
                <a:spcPts val="1578"/>
              </a:spcBef>
            </a:pPr>
            <a:r>
              <a:rPr lang="en-US" sz="2400" dirty="0" err="1">
                <a:solidFill>
                  <a:srgbClr val="4F81BD"/>
                </a:solidFill>
                <a:latin typeface="Cambria" pitchFamily="18" charset="0"/>
                <a:ea typeface="Cambria" pitchFamily="18" charset="0"/>
                <a:cs typeface="Arial" pitchFamily="34" charset="0"/>
              </a:rPr>
              <a:t>Sistem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razmenjuje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materiju</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energiju</a:t>
            </a:r>
            <a:r>
              <a:rPr lang="en-US" sz="2400" dirty="0">
                <a:solidFill>
                  <a:srgbClr val="4F81BD"/>
                </a:solidFill>
                <a:latin typeface="Cambria" pitchFamily="18" charset="0"/>
                <a:ea typeface="Cambria" pitchFamily="18" charset="0"/>
                <a:cs typeface="Arial" pitchFamily="34" charset="0"/>
              </a:rPr>
              <a:t> i </a:t>
            </a:r>
            <a:r>
              <a:rPr lang="en-US" sz="2400" dirty="0" err="1">
                <a:solidFill>
                  <a:srgbClr val="4F81BD"/>
                </a:solidFill>
                <a:latin typeface="Cambria" pitchFamily="18" charset="0"/>
                <a:ea typeface="Cambria" pitchFamily="18" charset="0"/>
                <a:cs typeface="Arial" pitchFamily="34" charset="0"/>
              </a:rPr>
              <a:t>informacije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svojim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okruženjem</a:t>
            </a:r>
            <a:r>
              <a:rPr lang="en-US" sz="2400" dirty="0">
                <a:solidFill>
                  <a:srgbClr val="4F81BD"/>
                </a:solidFill>
                <a:latin typeface="Cambria" pitchFamily="18" charset="0"/>
                <a:ea typeface="Cambria" pitchFamily="18" charset="0"/>
                <a:cs typeface="Arial" pitchFamily="34" charset="0"/>
              </a:rPr>
              <a:t>. </a:t>
            </a:r>
          </a:p>
          <a:p>
            <a:pPr>
              <a:lnSpc>
                <a:spcPct val="110000"/>
              </a:lnSpc>
              <a:spcBef>
                <a:spcPts val="1578"/>
              </a:spcBef>
            </a:pPr>
            <a:r>
              <a:rPr lang="en-US" sz="2400" dirty="0" err="1">
                <a:solidFill>
                  <a:srgbClr val="4F81BD"/>
                </a:solidFill>
                <a:latin typeface="Cambria" pitchFamily="18" charset="0"/>
                <a:ea typeface="Cambria" pitchFamily="18" charset="0"/>
                <a:cs typeface="Arial" pitchFamily="34" charset="0"/>
              </a:rPr>
              <a:t>Transformacija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ulaznih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oblika</a:t>
            </a:r>
            <a:r>
              <a:rPr lang="en-US" sz="2400" dirty="0">
                <a:solidFill>
                  <a:srgbClr val="4F81BD"/>
                </a:solidFill>
                <a:latin typeface="Cambria" pitchFamily="18" charset="0"/>
                <a:ea typeface="Cambria" pitchFamily="18" charset="0"/>
                <a:cs typeface="Arial" pitchFamily="34" charset="0"/>
              </a:rPr>
              <a:t> u </a:t>
            </a:r>
            <a:r>
              <a:rPr lang="en-US" sz="2400" dirty="0" err="1">
                <a:solidFill>
                  <a:srgbClr val="4F81BD"/>
                </a:solidFill>
                <a:latin typeface="Cambria" pitchFamily="18" charset="0"/>
                <a:ea typeface="Cambria" pitchFamily="18" charset="0"/>
                <a:cs typeface="Arial" pitchFamily="34" charset="0"/>
              </a:rPr>
              <a:t>izlazne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oblike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predstavlja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funkcionisanje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endParaRPr lang="sr-Latn-RS" sz="2400" dirty="0">
              <a:solidFill>
                <a:srgbClr val="4F81BD"/>
              </a:solidFill>
              <a:latin typeface="Cambria" pitchFamily="18" charset="0"/>
              <a:ea typeface="Cambria" pitchFamily="18" charset="0"/>
              <a:cs typeface="Arial" pitchFamily="34" charset="0"/>
            </a:endParaRPr>
          </a:p>
          <a:p>
            <a:pPr>
              <a:lnSpc>
                <a:spcPct val="110000"/>
              </a:lnSpc>
              <a:spcBef>
                <a:spcPts val="1578"/>
              </a:spcBef>
            </a:pPr>
            <a:r>
              <a:rPr lang="en-US" sz="2400" dirty="0" err="1">
                <a:solidFill>
                  <a:srgbClr val="4F81BD"/>
                </a:solidFill>
                <a:latin typeface="Cambria" pitchFamily="18" charset="0"/>
                <a:ea typeface="Cambria" pitchFamily="18" charset="0"/>
                <a:cs typeface="Arial" pitchFamily="34" charset="0"/>
              </a:rPr>
              <a:t>Svrha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postiže</a:t>
            </a:r>
            <a:r>
              <a:rPr lang="en-US" sz="2400" dirty="0">
                <a:solidFill>
                  <a:srgbClr val="4F81BD"/>
                </a:solidFill>
                <a:latin typeface="Cambria" pitchFamily="18" charset="0"/>
                <a:ea typeface="Cambria" pitchFamily="18" charset="0"/>
                <a:cs typeface="Arial" pitchFamily="34" charset="0"/>
              </a:rPr>
              <a:t> se </a:t>
            </a:r>
            <a:r>
              <a:rPr lang="en-US" sz="2400" dirty="0" err="1">
                <a:solidFill>
                  <a:srgbClr val="4F81BD"/>
                </a:solidFill>
                <a:latin typeface="Cambria" pitchFamily="18" charset="0"/>
                <a:ea typeface="Cambria" pitchFamily="18" charset="0"/>
                <a:cs typeface="Arial" pitchFamily="34" charset="0"/>
              </a:rPr>
              <a:t>procesom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regulacije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Regulacija</a:t>
            </a:r>
            <a:r>
              <a:rPr lang="en-US" sz="2400" dirty="0">
                <a:solidFill>
                  <a:srgbClr val="4F81BD"/>
                </a:solidFill>
                <a:latin typeface="Cambria" pitchFamily="18" charset="0"/>
                <a:ea typeface="Cambria" pitchFamily="18" charset="0"/>
                <a:cs typeface="Arial" pitchFamily="34" charset="0"/>
              </a:rPr>
              <a:t> se </a:t>
            </a:r>
            <a:r>
              <a:rPr lang="en-US" sz="2400" dirty="0" err="1">
                <a:solidFill>
                  <a:srgbClr val="4F81BD"/>
                </a:solidFill>
                <a:latin typeface="Cambria" pitchFamily="18" charset="0"/>
                <a:ea typeface="Cambria" pitchFamily="18" charset="0"/>
                <a:cs typeface="Arial" pitchFamily="34" charset="0"/>
              </a:rPr>
              <a:t>obavlja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povratnom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spregom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tj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komparacijom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stvarnih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veličina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s </a:t>
            </a:r>
            <a:r>
              <a:rPr lang="en-US" sz="2400" dirty="0" err="1">
                <a:solidFill>
                  <a:srgbClr val="4F81BD"/>
                </a:solidFill>
                <a:latin typeface="Cambria" pitchFamily="18" charset="0"/>
                <a:ea typeface="Cambria" pitchFamily="18" charset="0"/>
                <a:cs typeface="Arial" pitchFamily="34" charset="0"/>
              </a:rPr>
              <a:t>veličinom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koja</a:t>
            </a:r>
            <a:r>
              <a:rPr lang="en-US" sz="2400" dirty="0">
                <a:solidFill>
                  <a:srgbClr val="4F81BD"/>
                </a:solidFill>
                <a:latin typeface="Cambria" pitchFamily="18" charset="0"/>
                <a:ea typeface="Cambria" pitchFamily="18" charset="0"/>
                <a:cs typeface="Arial" pitchFamily="34" charset="0"/>
              </a:rPr>
              <a:t> je </a:t>
            </a:r>
            <a:r>
              <a:rPr lang="en-US" sz="2400" dirty="0" err="1">
                <a:solidFill>
                  <a:srgbClr val="4F81BD"/>
                </a:solidFill>
                <a:latin typeface="Cambria" pitchFamily="18" charset="0"/>
                <a:ea typeface="Cambria" pitchFamily="18" charset="0"/>
                <a:cs typeface="Arial" pitchFamily="34" charset="0"/>
              </a:rPr>
              <a:t>postavljena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kao</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cilj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funkcionisanja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i </a:t>
            </a:r>
            <a:r>
              <a:rPr lang="en-US" sz="2400" dirty="0" err="1">
                <a:solidFill>
                  <a:srgbClr val="4F81BD"/>
                </a:solidFill>
                <a:latin typeface="Cambria" pitchFamily="18" charset="0"/>
                <a:ea typeface="Cambria" pitchFamily="18" charset="0"/>
                <a:cs typeface="Arial" pitchFamily="34" charset="0"/>
              </a:rPr>
              <a:t>uklanjanjem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nastalih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odstupanja</a:t>
            </a:r>
            <a:r>
              <a:rPr lang="en-US" sz="2400" dirty="0">
                <a:solidFill>
                  <a:srgbClr val="4F81BD"/>
                </a:solidFill>
                <a:latin typeface="Cambria" pitchFamily="18" charset="0"/>
                <a:ea typeface="Cambria" pitchFamily="18" charset="0"/>
                <a:cs typeface="Arial" pitchFamily="34" charset="0"/>
              </a:rPr>
              <a:t>.</a:t>
            </a:r>
          </a:p>
        </p:txBody>
      </p:sp>
      <p:sp>
        <p:nvSpPr>
          <p:cNvPr id="7" name="Title 2"/>
          <p:cNvSpPr txBox="1">
            <a:spLocks/>
          </p:cNvSpPr>
          <p:nvPr/>
        </p:nvSpPr>
        <p:spPr>
          <a:xfrm>
            <a:off x="899592" y="908720"/>
            <a:ext cx="5184576" cy="64807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4000" dirty="0" smtClean="0">
                <a:solidFill>
                  <a:srgbClr val="002060"/>
                </a:solidFill>
                <a:latin typeface="Cambria" pitchFamily="18" charset="0"/>
                <a:ea typeface="Cambria" pitchFamily="18" charset="0"/>
              </a:rPr>
              <a:t>REZIME</a:t>
            </a:r>
            <a:r>
              <a:rPr lang="en-US" sz="4000" dirty="0" smtClean="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393310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1816224"/>
            <a:ext cx="7416824" cy="3989040"/>
          </a:xfrm>
        </p:spPr>
        <p:txBody>
          <a:bodyPr>
            <a:normAutofit/>
          </a:bodyPr>
          <a:lstStyle/>
          <a:p>
            <a:pPr>
              <a:lnSpc>
                <a:spcPct val="110000"/>
              </a:lnSpc>
              <a:spcBef>
                <a:spcPts val="1800"/>
              </a:spcBef>
            </a:pPr>
            <a:r>
              <a:rPr lang="en-US" sz="2400" dirty="0" err="1">
                <a:solidFill>
                  <a:srgbClr val="4F81BD"/>
                </a:solidFill>
                <a:latin typeface="Cambria" pitchFamily="18" charset="0"/>
                <a:ea typeface="Cambria" pitchFamily="18" charset="0"/>
                <a:cs typeface="Arial" pitchFamily="34" charset="0"/>
              </a:rPr>
              <a:t>Svaki</a:t>
            </a:r>
            <a:r>
              <a:rPr lang="en-US" sz="2400" dirty="0">
                <a:solidFill>
                  <a:srgbClr val="4F81BD"/>
                </a:solidFill>
                <a:latin typeface="Cambria" pitchFamily="18" charset="0"/>
                <a:ea typeface="Cambria" pitchFamily="18" charset="0"/>
                <a:cs typeface="Arial" pitchFamily="34" charset="0"/>
              </a:rPr>
              <a:t> je </a:t>
            </a:r>
            <a:r>
              <a:rPr lang="en-US" sz="2400" dirty="0" err="1">
                <a:solidFill>
                  <a:srgbClr val="4F81BD"/>
                </a:solidFill>
                <a:latin typeface="Cambria" pitchFamily="18" charset="0"/>
                <a:ea typeface="Cambria" pitchFamily="18" charset="0"/>
                <a:cs typeface="Arial" pitchFamily="34" charset="0"/>
              </a:rPr>
              <a:t>sistem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deo</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nekog</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većeg</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tj</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podsistem</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većeg</a:t>
            </a:r>
            <a:r>
              <a:rPr lang="en-US" sz="2400" dirty="0">
                <a:solidFill>
                  <a:srgbClr val="4F81BD"/>
                </a:solidFill>
                <a:latin typeface="Cambria" pitchFamily="18" charset="0"/>
                <a:ea typeface="Cambria" pitchFamily="18" charset="0"/>
                <a:cs typeface="Arial" pitchFamily="34" charset="0"/>
              </a:rPr>
              <a:t> </a:t>
            </a:r>
            <a:r>
              <a:rPr lang="en-US" sz="2400" dirty="0" err="1" smtClean="0">
                <a:solidFill>
                  <a:srgbClr val="4F81BD"/>
                </a:solidFill>
                <a:latin typeface="Cambria" pitchFamily="18" charset="0"/>
                <a:ea typeface="Cambria" pitchFamily="18" charset="0"/>
                <a:cs typeface="Arial" pitchFamily="34" charset="0"/>
              </a:rPr>
              <a:t>sistema</a:t>
            </a:r>
            <a:r>
              <a:rPr lang="sr-Latn-RS" sz="2400" dirty="0" smtClean="0">
                <a:solidFill>
                  <a:srgbClr val="4F81BD"/>
                </a:solidFill>
                <a:latin typeface="Cambria" pitchFamily="18" charset="0"/>
                <a:ea typeface="Cambria" pitchFamily="18" charset="0"/>
                <a:cs typeface="Arial" pitchFamily="34" charset="0"/>
              </a:rPr>
              <a:t>, a </a:t>
            </a:r>
            <a:r>
              <a:rPr lang="en-US" sz="2400" dirty="0" err="1" smtClean="0">
                <a:solidFill>
                  <a:srgbClr val="4F81BD"/>
                </a:solidFill>
                <a:latin typeface="Cambria" pitchFamily="18" charset="0"/>
                <a:ea typeface="Cambria" pitchFamily="18" charset="0"/>
                <a:cs typeface="Arial" pitchFamily="34" charset="0"/>
              </a:rPr>
              <a:t>može</a:t>
            </a:r>
            <a:r>
              <a:rPr lang="en-US" sz="2400" dirty="0" smtClean="0">
                <a:solidFill>
                  <a:srgbClr val="4F81BD"/>
                </a:solidFill>
                <a:latin typeface="Cambria" pitchFamily="18" charset="0"/>
                <a:ea typeface="Cambria" pitchFamily="18" charset="0"/>
                <a:cs typeface="Arial" pitchFamily="34" charset="0"/>
              </a:rPr>
              <a:t> </a:t>
            </a:r>
            <a:r>
              <a:rPr lang="sr-Latn-RS" sz="2400" dirty="0" smtClean="0">
                <a:solidFill>
                  <a:srgbClr val="4F81BD"/>
                </a:solidFill>
                <a:latin typeface="Cambria" pitchFamily="18" charset="0"/>
                <a:ea typeface="Cambria" pitchFamily="18" charset="0"/>
                <a:cs typeface="Arial" pitchFamily="34" charset="0"/>
              </a:rPr>
              <a:t>i da </a:t>
            </a:r>
            <a:r>
              <a:rPr lang="en-US" sz="2400" dirty="0" err="1" smtClean="0">
                <a:solidFill>
                  <a:srgbClr val="4F81BD"/>
                </a:solidFill>
                <a:latin typeface="Cambria" pitchFamily="18" charset="0"/>
                <a:ea typeface="Cambria" pitchFamily="18" charset="0"/>
                <a:cs typeface="Arial" pitchFamily="34" charset="0"/>
              </a:rPr>
              <a:t>sadrži</a:t>
            </a:r>
            <a:r>
              <a:rPr lang="en-US" sz="2400" dirty="0" smtClean="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podsisteme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kao</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svoje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elemente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Ovakva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struktura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naziva</a:t>
            </a:r>
            <a:r>
              <a:rPr lang="en-US" sz="2400" dirty="0">
                <a:solidFill>
                  <a:srgbClr val="4F81BD"/>
                </a:solidFill>
                <a:latin typeface="Cambria" pitchFamily="18" charset="0"/>
                <a:ea typeface="Cambria" pitchFamily="18" charset="0"/>
                <a:cs typeface="Arial" pitchFamily="34" charset="0"/>
              </a:rPr>
              <a:t> se </a:t>
            </a:r>
            <a:r>
              <a:rPr lang="en-US" sz="2400" dirty="0" err="1">
                <a:solidFill>
                  <a:srgbClr val="4F81BD"/>
                </a:solidFill>
                <a:latin typeface="Cambria" pitchFamily="18" charset="0"/>
                <a:ea typeface="Cambria" pitchFamily="18" charset="0"/>
                <a:cs typeface="Arial" pitchFamily="34" charset="0"/>
              </a:rPr>
              <a:t>hijerarhija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p>
          <a:p>
            <a:pPr>
              <a:lnSpc>
                <a:spcPct val="110000"/>
              </a:lnSpc>
              <a:spcBef>
                <a:spcPts val="1800"/>
              </a:spcBef>
            </a:pPr>
            <a:r>
              <a:rPr lang="en-US" sz="2400" dirty="0" err="1">
                <a:solidFill>
                  <a:srgbClr val="4F81BD"/>
                </a:solidFill>
                <a:latin typeface="Cambria" pitchFamily="18" charset="0"/>
                <a:ea typeface="Cambria" pitchFamily="18" charset="0"/>
                <a:cs typeface="Arial" pitchFamily="34" charset="0"/>
              </a:rPr>
              <a:t>Teorija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proučava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zajedničke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osobine</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različitih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To je </a:t>
            </a:r>
            <a:r>
              <a:rPr lang="en-US" sz="2400" dirty="0" err="1">
                <a:solidFill>
                  <a:srgbClr val="4F81BD"/>
                </a:solidFill>
                <a:latin typeface="Cambria" pitchFamily="18" charset="0"/>
                <a:ea typeface="Cambria" pitchFamily="18" charset="0"/>
                <a:cs typeface="Arial" pitchFamily="34" charset="0"/>
              </a:rPr>
              <a:t>princip</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izomorfnosti</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Osnovna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karakteristika</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izomorfnih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sistema</a:t>
            </a:r>
            <a:r>
              <a:rPr lang="en-US" sz="2400" dirty="0">
                <a:solidFill>
                  <a:srgbClr val="4F81BD"/>
                </a:solidFill>
                <a:latin typeface="Cambria" pitchFamily="18" charset="0"/>
                <a:ea typeface="Cambria" pitchFamily="18" charset="0"/>
                <a:cs typeface="Arial" pitchFamily="34" charset="0"/>
              </a:rPr>
              <a:t> je </a:t>
            </a:r>
            <a:r>
              <a:rPr lang="en-US" sz="2400" dirty="0" err="1">
                <a:solidFill>
                  <a:srgbClr val="4F81BD"/>
                </a:solidFill>
                <a:latin typeface="Cambria" pitchFamily="18" charset="0"/>
                <a:ea typeface="Cambria" pitchFamily="18" charset="0"/>
                <a:cs typeface="Arial" pitchFamily="34" charset="0"/>
              </a:rPr>
              <a:t>jednak</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skup</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ulaznih</a:t>
            </a:r>
            <a:r>
              <a:rPr lang="en-US" sz="2400" dirty="0">
                <a:solidFill>
                  <a:srgbClr val="4F81BD"/>
                </a:solidFill>
                <a:latin typeface="Cambria" pitchFamily="18" charset="0"/>
                <a:ea typeface="Cambria" pitchFamily="18" charset="0"/>
                <a:cs typeface="Arial" pitchFamily="34" charset="0"/>
              </a:rPr>
              <a:t> i </a:t>
            </a:r>
            <a:r>
              <a:rPr lang="en-US" sz="2400" dirty="0" err="1">
                <a:solidFill>
                  <a:srgbClr val="4F81BD"/>
                </a:solidFill>
                <a:latin typeface="Cambria" pitchFamily="18" charset="0"/>
                <a:ea typeface="Cambria" pitchFamily="18" charset="0"/>
                <a:cs typeface="Arial" pitchFamily="34" charset="0"/>
              </a:rPr>
              <a:t>izlaznih</a:t>
            </a:r>
            <a:r>
              <a:rPr lang="en-US" sz="2400" dirty="0">
                <a:solidFill>
                  <a:srgbClr val="4F81BD"/>
                </a:solidFill>
                <a:latin typeface="Cambria" pitchFamily="18" charset="0"/>
                <a:ea typeface="Cambria" pitchFamily="18" charset="0"/>
                <a:cs typeface="Arial" pitchFamily="34" charset="0"/>
              </a:rPr>
              <a:t> </a:t>
            </a:r>
            <a:r>
              <a:rPr lang="en-US" sz="2400" dirty="0" err="1">
                <a:solidFill>
                  <a:srgbClr val="4F81BD"/>
                </a:solidFill>
                <a:latin typeface="Cambria" pitchFamily="18" charset="0"/>
                <a:ea typeface="Cambria" pitchFamily="18" charset="0"/>
                <a:cs typeface="Arial" pitchFamily="34" charset="0"/>
              </a:rPr>
              <a:t>veličina</a:t>
            </a:r>
            <a:r>
              <a:rPr lang="en-US" sz="2400" dirty="0">
                <a:solidFill>
                  <a:srgbClr val="4F81BD"/>
                </a:solidFill>
                <a:latin typeface="Cambria" pitchFamily="18" charset="0"/>
                <a:ea typeface="Cambria" pitchFamily="18" charset="0"/>
                <a:cs typeface="Arial" pitchFamily="34" charset="0"/>
              </a:rPr>
              <a:t>. </a:t>
            </a:r>
          </a:p>
        </p:txBody>
      </p:sp>
      <p:sp>
        <p:nvSpPr>
          <p:cNvPr id="6" name="Title 2"/>
          <p:cNvSpPr txBox="1">
            <a:spLocks/>
          </p:cNvSpPr>
          <p:nvPr/>
        </p:nvSpPr>
        <p:spPr>
          <a:xfrm>
            <a:off x="899592" y="908720"/>
            <a:ext cx="5184576" cy="64807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4000" dirty="0" smtClean="0">
                <a:solidFill>
                  <a:srgbClr val="002060"/>
                </a:solidFill>
                <a:latin typeface="Cambria" pitchFamily="18" charset="0"/>
                <a:ea typeface="Cambria" pitchFamily="18" charset="0"/>
              </a:rPr>
              <a:t>REZIME</a:t>
            </a:r>
            <a:r>
              <a:rPr lang="en-US" sz="4000" dirty="0" smtClean="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653851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36912"/>
            <a:ext cx="8229600" cy="3489251"/>
          </a:xfrm>
        </p:spPr>
        <p:txBody>
          <a:bodyPr>
            <a:normAutofit/>
          </a:bodyPr>
          <a:lstStyle/>
          <a:p>
            <a:r>
              <a:rPr lang="sr-Latn-RS" sz="2400" b="1" dirty="0" smtClean="0">
                <a:solidFill>
                  <a:srgbClr val="4F81BD"/>
                </a:solidFill>
                <a:latin typeface="Cambria" pitchFamily="18" charset="0"/>
                <a:ea typeface="Cambria" pitchFamily="18" charset="0"/>
              </a:rPr>
              <a:t>Git</a:t>
            </a:r>
            <a:r>
              <a:rPr lang="sr-Latn-RS" sz="2400" dirty="0" smtClean="0">
                <a:solidFill>
                  <a:srgbClr val="4F81BD"/>
                </a:solidFill>
                <a:latin typeface="Cambria" pitchFamily="18" charset="0"/>
                <a:ea typeface="Cambria" pitchFamily="18" charset="0"/>
              </a:rPr>
              <a:t> je alat koji pripada grupi softvera za kontrolu verzije. </a:t>
            </a:r>
          </a:p>
          <a:p>
            <a:r>
              <a:rPr lang="sr-Latn-RS" sz="2400" dirty="0" smtClean="0">
                <a:solidFill>
                  <a:srgbClr val="4F81BD"/>
                </a:solidFill>
                <a:latin typeface="Cambria" pitchFamily="18" charset="0"/>
                <a:ea typeface="Cambria" pitchFamily="18" charset="0"/>
              </a:rPr>
              <a:t>Git prati promene na računarskim fajlovima u okruženju gde više ljudi koordinirano radi sa istim skupom fajlova. </a:t>
            </a:r>
          </a:p>
          <a:p>
            <a:r>
              <a:rPr lang="sr-Latn-RS" sz="2400" dirty="0" smtClean="0">
                <a:solidFill>
                  <a:srgbClr val="4F81BD"/>
                </a:solidFill>
                <a:latin typeface="Cambria" pitchFamily="18" charset="0"/>
                <a:ea typeface="Cambria" pitchFamily="18" charset="0"/>
              </a:rPr>
              <a:t>Git svoju glavnu primenu nalazi u razvoju softvera, za potrebe upravljanja različitim verzijama softverskog koda.</a:t>
            </a:r>
          </a:p>
          <a:p>
            <a:r>
              <a:rPr lang="sr-Latn-RS" sz="2400" dirty="0" smtClean="0">
                <a:solidFill>
                  <a:srgbClr val="4F81BD"/>
                </a:solidFill>
                <a:latin typeface="Cambria" pitchFamily="18" charset="0"/>
                <a:ea typeface="Cambria" pitchFamily="18" charset="0"/>
              </a:rPr>
              <a:t>Git je distribuirani sistem za kontrolu verzije fajlova i upravljanje izvornim kodom sa naglaskom na brzinu.</a:t>
            </a:r>
            <a:endParaRPr lang="en-US" sz="2400" dirty="0">
              <a:solidFill>
                <a:srgbClr val="4F81BD"/>
              </a:solidFill>
              <a:latin typeface="Cambria" pitchFamily="18" charset="0"/>
              <a:ea typeface="Cambria" pitchFamily="18" charset="0"/>
            </a:endParaRPr>
          </a:p>
        </p:txBody>
      </p:sp>
      <p:sp>
        <p:nvSpPr>
          <p:cNvPr id="5" name="Title 1"/>
          <p:cNvSpPr txBox="1">
            <a:spLocks/>
          </p:cNvSpPr>
          <p:nvPr/>
        </p:nvSpPr>
        <p:spPr>
          <a:xfrm>
            <a:off x="685800" y="1166887"/>
            <a:ext cx="7772400" cy="132600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4000" dirty="0" smtClean="0">
                <a:ln w="10541" cmpd="sng">
                  <a:solidFill>
                    <a:schemeClr val="accent1">
                      <a:shade val="88000"/>
                      <a:satMod val="110000"/>
                    </a:schemeClr>
                  </a:solidFill>
                  <a:prstDash val="solid"/>
                </a:ln>
                <a:solidFill>
                  <a:srgbClr val="002060"/>
                </a:solidFill>
                <a:latin typeface="Cambria" pitchFamily="18" charset="0"/>
                <a:ea typeface="Cambria" pitchFamily="18" charset="0"/>
              </a:rPr>
              <a:t>Projektovanje informacionih sistema - praksa</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24584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268760"/>
            <a:ext cx="7560840" cy="5040560"/>
          </a:xfrm>
        </p:spPr>
        <p:txBody>
          <a:bodyPr>
            <a:noAutofit/>
          </a:bodyPr>
          <a:lstStyle/>
          <a:p>
            <a:pPr marL="0" marR="0" indent="0">
              <a:lnSpc>
                <a:spcPct val="90000"/>
              </a:lnSpc>
              <a:spcBef>
                <a:spcPts val="0"/>
              </a:spcBef>
              <a:spcAft>
                <a:spcPts val="0"/>
              </a:spcAft>
              <a:buNone/>
            </a:pPr>
            <a:r>
              <a:rPr lang="en-US" sz="2400" dirty="0" err="1">
                <a:solidFill>
                  <a:srgbClr val="20497D"/>
                </a:solidFill>
                <a:latin typeface="Cambria" pitchFamily="18" charset="0"/>
                <a:ea typeface="Cambria" pitchFamily="18" charset="0"/>
                <a:cs typeface="Arial" pitchFamily="34" charset="0"/>
              </a:rPr>
              <a:t>Praktična</a:t>
            </a:r>
            <a:r>
              <a:rPr lang="en-US" sz="2400" dirty="0">
                <a:solidFill>
                  <a:srgbClr val="20497D"/>
                </a:solidFill>
                <a:latin typeface="Cambria" pitchFamily="18" charset="0"/>
                <a:ea typeface="Cambria" pitchFamily="18" charset="0"/>
                <a:cs typeface="Arial" pitchFamily="34" charset="0"/>
              </a:rPr>
              <a:t> </a:t>
            </a:r>
            <a:r>
              <a:rPr lang="en-US" sz="2400" dirty="0" err="1" smtClean="0">
                <a:solidFill>
                  <a:srgbClr val="20497D"/>
                </a:solidFill>
                <a:latin typeface="Cambria" pitchFamily="18" charset="0"/>
                <a:ea typeface="Cambria" pitchFamily="18" charset="0"/>
                <a:cs typeface="Arial" pitchFamily="34" charset="0"/>
              </a:rPr>
              <a:t>nastava</a:t>
            </a:r>
            <a:endParaRPr lang="sr-Latn-RS" sz="2400" dirty="0">
              <a:solidFill>
                <a:srgbClr val="20497D"/>
              </a:solidFill>
              <a:latin typeface="Cambria" pitchFamily="18" charset="0"/>
              <a:ea typeface="Cambria" pitchFamily="18" charset="0"/>
              <a:cs typeface="Arial" pitchFamily="34" charset="0"/>
            </a:endParaRPr>
          </a:p>
          <a:p>
            <a:pPr marL="0" marR="0" indent="0">
              <a:lnSpc>
                <a:spcPct val="90000"/>
              </a:lnSpc>
              <a:spcBef>
                <a:spcPts val="600"/>
              </a:spcBef>
              <a:spcAft>
                <a:spcPts val="0"/>
              </a:spcAft>
              <a:buNone/>
            </a:pPr>
            <a:r>
              <a:rPr lang="en-US" sz="2400" dirty="0" err="1" smtClean="0">
                <a:solidFill>
                  <a:srgbClr val="20497D"/>
                </a:solidFill>
                <a:latin typeface="Cambria" pitchFamily="18" charset="0"/>
                <a:ea typeface="Cambria" pitchFamily="18" charset="0"/>
                <a:cs typeface="Arial" pitchFamily="34" charset="0"/>
              </a:rPr>
              <a:t>Analiza</a:t>
            </a:r>
            <a:r>
              <a:rPr lang="en-US" sz="2400" dirty="0" smtClean="0">
                <a:solidFill>
                  <a:srgbClr val="20497D"/>
                </a:solidFill>
                <a:latin typeface="Cambria" pitchFamily="18" charset="0"/>
                <a:ea typeface="Cambria" pitchFamily="18" charset="0"/>
                <a:cs typeface="Arial" pitchFamily="34" charset="0"/>
              </a:rPr>
              <a:t> </a:t>
            </a:r>
            <a:r>
              <a:rPr lang="en-US" sz="2400" dirty="0">
                <a:solidFill>
                  <a:srgbClr val="20497D"/>
                </a:solidFill>
                <a:latin typeface="Cambria" pitchFamily="18" charset="0"/>
                <a:ea typeface="Cambria" pitchFamily="18" charset="0"/>
                <a:cs typeface="Arial" pitchFamily="34" charset="0"/>
              </a:rPr>
              <a:t>i </a:t>
            </a:r>
            <a:r>
              <a:rPr lang="en-US" sz="2400" dirty="0" err="1">
                <a:solidFill>
                  <a:srgbClr val="20497D"/>
                </a:solidFill>
                <a:latin typeface="Cambria" pitchFamily="18" charset="0"/>
                <a:ea typeface="Cambria" pitchFamily="18" charset="0"/>
                <a:cs typeface="Arial" pitchFamily="34" charset="0"/>
              </a:rPr>
              <a:t>projektovanje</a:t>
            </a:r>
            <a:r>
              <a:rPr lang="en-US" sz="2400" dirty="0">
                <a:solidFill>
                  <a:srgbClr val="20497D"/>
                </a:solidFill>
                <a:latin typeface="Cambria" pitchFamily="18" charset="0"/>
                <a:ea typeface="Cambria" pitchFamily="18" charset="0"/>
                <a:cs typeface="Arial" pitchFamily="34" charset="0"/>
              </a:rPr>
              <a:t> IS. </a:t>
            </a:r>
            <a:r>
              <a:rPr lang="en-US" sz="2400" dirty="0" err="1" smtClean="0">
                <a:solidFill>
                  <a:srgbClr val="20497D"/>
                </a:solidFill>
                <a:latin typeface="Cambria" pitchFamily="18" charset="0"/>
                <a:ea typeface="Cambria" pitchFamily="18" charset="0"/>
                <a:cs typeface="Arial" pitchFamily="34" charset="0"/>
              </a:rPr>
              <a:t>Funkcionalna</a:t>
            </a:r>
            <a:r>
              <a:rPr lang="en-US" sz="2400" dirty="0" smtClean="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dekompozicija</a:t>
            </a:r>
            <a:r>
              <a:rPr lang="en-US" sz="2400" dirty="0">
                <a:solidFill>
                  <a:srgbClr val="20497D"/>
                </a:solidFill>
                <a:latin typeface="Cambria" pitchFamily="18" charset="0"/>
                <a:ea typeface="Cambria" pitchFamily="18" charset="0"/>
                <a:cs typeface="Arial" pitchFamily="34" charset="0"/>
              </a:rPr>
              <a:t>. </a:t>
            </a:r>
            <a:r>
              <a:rPr lang="en-US" sz="2400" dirty="0" smtClean="0">
                <a:solidFill>
                  <a:srgbClr val="20497D"/>
                </a:solidFill>
                <a:latin typeface="Cambria" pitchFamily="18" charset="0"/>
                <a:ea typeface="Cambria" pitchFamily="18" charset="0"/>
                <a:cs typeface="Arial" pitchFamily="34" charset="0"/>
              </a:rPr>
              <a:t>SSA </a:t>
            </a:r>
            <a:r>
              <a:rPr lang="en-US" sz="2400" dirty="0">
                <a:solidFill>
                  <a:srgbClr val="20497D"/>
                </a:solidFill>
                <a:latin typeface="Cambria" pitchFamily="18" charset="0"/>
                <a:ea typeface="Cambria" pitchFamily="18" charset="0"/>
                <a:cs typeface="Arial" pitchFamily="34" charset="0"/>
              </a:rPr>
              <a:t>-</a:t>
            </a:r>
            <a:r>
              <a:rPr lang="en-US" sz="2400" dirty="0" err="1">
                <a:solidFill>
                  <a:srgbClr val="20497D"/>
                </a:solidFill>
                <a:latin typeface="Cambria" pitchFamily="18" charset="0"/>
                <a:ea typeface="Cambria" pitchFamily="18" charset="0"/>
                <a:cs typeface="Arial" pitchFamily="34" charset="0"/>
              </a:rPr>
              <a:t>prosti</a:t>
            </a:r>
            <a:r>
              <a:rPr lang="en-US" sz="2400" dirty="0">
                <a:solidFill>
                  <a:srgbClr val="20497D"/>
                </a:solidFill>
                <a:latin typeface="Cambria" pitchFamily="18" charset="0"/>
                <a:ea typeface="Cambria" pitchFamily="18" charset="0"/>
                <a:cs typeface="Arial" pitchFamily="34" charset="0"/>
              </a:rPr>
              <a:t> </a:t>
            </a:r>
            <a:r>
              <a:rPr lang="sr-Latn-RS" sz="2400" dirty="0" smtClean="0">
                <a:solidFill>
                  <a:srgbClr val="20497D"/>
                </a:solidFill>
                <a:latin typeface="Cambria" pitchFamily="18" charset="0"/>
                <a:ea typeface="Cambria" pitchFamily="18" charset="0"/>
                <a:cs typeface="Arial" pitchFamily="34" charset="0"/>
              </a:rPr>
              <a:t>i složeni </a:t>
            </a:r>
            <a:r>
              <a:rPr lang="en-US" sz="2400" dirty="0" err="1" smtClean="0">
                <a:solidFill>
                  <a:srgbClr val="20497D"/>
                </a:solidFill>
                <a:latin typeface="Cambria" pitchFamily="18" charset="0"/>
                <a:ea typeface="Cambria" pitchFamily="18" charset="0"/>
                <a:cs typeface="Arial" pitchFamily="34" charset="0"/>
              </a:rPr>
              <a:t>primeri</a:t>
            </a:r>
            <a:r>
              <a:rPr lang="en-US" sz="2400" dirty="0" smtClean="0">
                <a:solidFill>
                  <a:srgbClr val="20497D"/>
                </a:solidFill>
                <a:latin typeface="Cambria" pitchFamily="18" charset="0"/>
                <a:ea typeface="Cambria" pitchFamily="18" charset="0"/>
                <a:cs typeface="Arial" pitchFamily="34" charset="0"/>
              </a:rPr>
              <a:t>.</a:t>
            </a:r>
            <a:r>
              <a:rPr lang="sr-Latn-RS" sz="2400" dirty="0" smtClean="0">
                <a:solidFill>
                  <a:srgbClr val="20497D"/>
                </a:solidFill>
                <a:latin typeface="Cambria" pitchFamily="18" charset="0"/>
                <a:ea typeface="Cambria" pitchFamily="18" charset="0"/>
                <a:cs typeface="Arial" pitchFamily="34" charset="0"/>
              </a:rPr>
              <a:t> </a:t>
            </a:r>
            <a:r>
              <a:rPr lang="en-US" sz="2400" dirty="0" smtClean="0">
                <a:solidFill>
                  <a:srgbClr val="20497D"/>
                </a:solidFill>
                <a:latin typeface="Cambria" pitchFamily="18" charset="0"/>
                <a:ea typeface="Cambria" pitchFamily="18" charset="0"/>
                <a:cs typeface="Arial" pitchFamily="34" charset="0"/>
              </a:rPr>
              <a:t>PMOV</a:t>
            </a:r>
            <a:r>
              <a:rPr lang="en-US" sz="2400" dirty="0">
                <a:solidFill>
                  <a:srgbClr val="20497D"/>
                </a:solidFill>
                <a:latin typeface="Cambria" pitchFamily="18" charset="0"/>
                <a:ea typeface="Cambria" pitchFamily="18" charset="0"/>
                <a:cs typeface="Arial" pitchFamily="34" charset="0"/>
              </a:rPr>
              <a:t>.  IDEF1X, </a:t>
            </a:r>
            <a:r>
              <a:rPr lang="sr-Latn-RS" sz="2400" dirty="0" smtClean="0">
                <a:solidFill>
                  <a:srgbClr val="20497D"/>
                </a:solidFill>
                <a:latin typeface="Cambria" pitchFamily="18" charset="0"/>
                <a:ea typeface="Cambria" pitchFamily="18" charset="0"/>
                <a:cs typeface="Arial" pitchFamily="34" charset="0"/>
              </a:rPr>
              <a:t>IE. S</a:t>
            </a:r>
            <a:r>
              <a:rPr lang="en-US" sz="2400" dirty="0" err="1" smtClean="0">
                <a:solidFill>
                  <a:srgbClr val="20497D"/>
                </a:solidFill>
                <a:latin typeface="Cambria" pitchFamily="18" charset="0"/>
                <a:ea typeface="Cambria" pitchFamily="18" charset="0"/>
                <a:cs typeface="Arial" pitchFamily="34" charset="0"/>
              </a:rPr>
              <a:t>lučajevi</a:t>
            </a:r>
            <a:r>
              <a:rPr lang="en-US" sz="2400" dirty="0" smtClean="0">
                <a:solidFill>
                  <a:srgbClr val="20497D"/>
                </a:solidFill>
                <a:latin typeface="Cambria" pitchFamily="18" charset="0"/>
                <a:ea typeface="Cambria" pitchFamily="18" charset="0"/>
                <a:cs typeface="Arial" pitchFamily="34" charset="0"/>
              </a:rPr>
              <a:t>  </a:t>
            </a:r>
            <a:r>
              <a:rPr lang="en-US" sz="2400" dirty="0" err="1" smtClean="0">
                <a:solidFill>
                  <a:srgbClr val="20497D"/>
                </a:solidFill>
                <a:latin typeface="Cambria" pitchFamily="18" charset="0"/>
                <a:ea typeface="Cambria" pitchFamily="18" charset="0"/>
                <a:cs typeface="Arial" pitchFamily="34" charset="0"/>
              </a:rPr>
              <a:t>korišćenja</a:t>
            </a:r>
            <a:r>
              <a:rPr lang="en-US" sz="2400" dirty="0" smtClean="0">
                <a:solidFill>
                  <a:srgbClr val="20497D"/>
                </a:solidFill>
                <a:latin typeface="Cambria" pitchFamily="18" charset="0"/>
                <a:ea typeface="Cambria" pitchFamily="18" charset="0"/>
                <a:cs typeface="Arial" pitchFamily="34" charset="0"/>
              </a:rPr>
              <a:t>.</a:t>
            </a:r>
            <a:r>
              <a:rPr lang="sr-Latn-RS" sz="2400" dirty="0" smtClean="0">
                <a:solidFill>
                  <a:srgbClr val="20497D"/>
                </a:solidFill>
                <a:latin typeface="Cambria" pitchFamily="18" charset="0"/>
                <a:ea typeface="Cambria" pitchFamily="18" charset="0"/>
                <a:cs typeface="Arial" pitchFamily="34" charset="0"/>
              </a:rPr>
              <a:t> </a:t>
            </a:r>
            <a:r>
              <a:rPr lang="en-US" sz="2400" dirty="0" err="1" smtClean="0">
                <a:solidFill>
                  <a:srgbClr val="20497D"/>
                </a:solidFill>
                <a:latin typeface="Cambria" pitchFamily="18" charset="0"/>
                <a:ea typeface="Cambria" pitchFamily="18" charset="0"/>
                <a:cs typeface="Arial" pitchFamily="34" charset="0"/>
              </a:rPr>
              <a:t>Dijagrami</a:t>
            </a:r>
            <a:r>
              <a:rPr lang="en-US" sz="2400" dirty="0" smtClean="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klasa</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Uzori</a:t>
            </a:r>
            <a:r>
              <a:rPr lang="en-US" sz="2400" dirty="0">
                <a:solidFill>
                  <a:srgbClr val="20497D"/>
                </a:solidFill>
                <a:latin typeface="Cambria" pitchFamily="18" charset="0"/>
                <a:ea typeface="Cambria" pitchFamily="18" charset="0"/>
                <a:cs typeface="Arial" pitchFamily="34" charset="0"/>
              </a:rPr>
              <a:t>  u  </a:t>
            </a:r>
            <a:r>
              <a:rPr lang="en-US" sz="2400" dirty="0" err="1">
                <a:solidFill>
                  <a:srgbClr val="20497D"/>
                </a:solidFill>
                <a:latin typeface="Cambria" pitchFamily="18" charset="0"/>
                <a:ea typeface="Cambria" pitchFamily="18" charset="0"/>
                <a:cs typeface="Arial" pitchFamily="34" charset="0"/>
              </a:rPr>
              <a:t>fazi</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analize</a:t>
            </a:r>
            <a:r>
              <a:rPr lang="en-US" sz="2400" dirty="0">
                <a:solidFill>
                  <a:srgbClr val="20497D"/>
                </a:solidFill>
                <a:latin typeface="Cambria" pitchFamily="18" charset="0"/>
                <a:ea typeface="Cambria" pitchFamily="18" charset="0"/>
                <a:cs typeface="Arial" pitchFamily="34" charset="0"/>
              </a:rPr>
              <a:t>. </a:t>
            </a:r>
            <a:r>
              <a:rPr lang="sr-Latn-RS" sz="2400" dirty="0" smtClean="0">
                <a:solidFill>
                  <a:srgbClr val="20497D"/>
                </a:solidFill>
                <a:latin typeface="Cambria" pitchFamily="18" charset="0"/>
                <a:ea typeface="Cambria" pitchFamily="18" charset="0"/>
                <a:cs typeface="Arial" pitchFamily="34" charset="0"/>
              </a:rPr>
              <a:t> V</a:t>
            </a:r>
            <a:r>
              <a:rPr lang="en-US" sz="2400" dirty="0" err="1" smtClean="0">
                <a:solidFill>
                  <a:srgbClr val="20497D"/>
                </a:solidFill>
                <a:latin typeface="Cambria" pitchFamily="18" charset="0"/>
                <a:ea typeface="Cambria" pitchFamily="18" charset="0"/>
                <a:cs typeface="Arial" pitchFamily="34" charset="0"/>
              </a:rPr>
              <a:t>išeslojna</a:t>
            </a:r>
            <a:r>
              <a:rPr lang="en-US" sz="2400" dirty="0" smtClean="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arhitektura</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aplikacija</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Dijagrami</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sekvenci-prosti</a:t>
            </a:r>
            <a:r>
              <a:rPr lang="en-US" sz="2400" dirty="0">
                <a:solidFill>
                  <a:srgbClr val="20497D"/>
                </a:solidFill>
                <a:latin typeface="Cambria" pitchFamily="18" charset="0"/>
                <a:ea typeface="Cambria" pitchFamily="18" charset="0"/>
                <a:cs typeface="Arial" pitchFamily="34" charset="0"/>
              </a:rPr>
              <a:t> </a:t>
            </a:r>
            <a:r>
              <a:rPr lang="sr-Latn-RS" sz="2400" dirty="0" smtClean="0">
                <a:solidFill>
                  <a:srgbClr val="20497D"/>
                </a:solidFill>
                <a:latin typeface="Cambria" pitchFamily="18" charset="0"/>
                <a:ea typeface="Cambria" pitchFamily="18" charset="0"/>
                <a:cs typeface="Arial" pitchFamily="34" charset="0"/>
              </a:rPr>
              <a:t>i složeni</a:t>
            </a:r>
            <a:r>
              <a:rPr lang="en-US" sz="2400" dirty="0" smtClean="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primeri</a:t>
            </a:r>
            <a:r>
              <a:rPr lang="en-US" sz="2400" dirty="0">
                <a:solidFill>
                  <a:srgbClr val="20497D"/>
                </a:solidFill>
                <a:latin typeface="Cambria" pitchFamily="18" charset="0"/>
                <a:ea typeface="Cambria" pitchFamily="18" charset="0"/>
                <a:cs typeface="Arial" pitchFamily="34" charset="0"/>
              </a:rPr>
              <a:t>. </a:t>
            </a:r>
            <a:r>
              <a:rPr lang="en-US" sz="2400" dirty="0" err="1" smtClean="0">
                <a:solidFill>
                  <a:srgbClr val="20497D"/>
                </a:solidFill>
                <a:latin typeface="Cambria" pitchFamily="18" charset="0"/>
                <a:ea typeface="Cambria" pitchFamily="18" charset="0"/>
                <a:cs typeface="Arial" pitchFamily="34" charset="0"/>
              </a:rPr>
              <a:t>Dijagrami</a:t>
            </a:r>
            <a:r>
              <a:rPr lang="en-US" sz="2400" dirty="0" smtClean="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promene</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stanja</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Konačni</a:t>
            </a:r>
            <a:r>
              <a:rPr lang="en-US" sz="2400" dirty="0">
                <a:solidFill>
                  <a:srgbClr val="20497D"/>
                </a:solidFill>
                <a:latin typeface="Cambria" pitchFamily="18" charset="0"/>
                <a:ea typeface="Cambria" pitchFamily="18" charset="0"/>
                <a:cs typeface="Arial" pitchFamily="34" charset="0"/>
              </a:rPr>
              <a:t>  </a:t>
            </a:r>
            <a:r>
              <a:rPr lang="en-US" sz="2400" dirty="0" err="1">
                <a:solidFill>
                  <a:srgbClr val="20497D"/>
                </a:solidFill>
                <a:latin typeface="Cambria" pitchFamily="18" charset="0"/>
                <a:ea typeface="Cambria" pitchFamily="18" charset="0"/>
                <a:cs typeface="Arial" pitchFamily="34" charset="0"/>
              </a:rPr>
              <a:t>dijagram</a:t>
            </a:r>
            <a:r>
              <a:rPr lang="en-US" sz="2400" dirty="0">
                <a:solidFill>
                  <a:srgbClr val="20497D"/>
                </a:solidFill>
                <a:latin typeface="Cambria" pitchFamily="18" charset="0"/>
                <a:ea typeface="Cambria" pitchFamily="18" charset="0"/>
                <a:cs typeface="Arial" pitchFamily="34" charset="0"/>
              </a:rPr>
              <a:t>  </a:t>
            </a:r>
            <a:r>
              <a:rPr lang="en-US" sz="2400" dirty="0" err="1" smtClean="0">
                <a:solidFill>
                  <a:srgbClr val="20497D"/>
                </a:solidFill>
                <a:latin typeface="Cambria" pitchFamily="18" charset="0"/>
                <a:ea typeface="Cambria" pitchFamily="18" charset="0"/>
                <a:cs typeface="Arial" pitchFamily="34" charset="0"/>
              </a:rPr>
              <a:t>klasa</a:t>
            </a:r>
            <a:r>
              <a:rPr lang="sr-Latn-RS" sz="2400" dirty="0" smtClean="0">
                <a:solidFill>
                  <a:srgbClr val="20497D"/>
                </a:solidFill>
                <a:latin typeface="Cambria" pitchFamily="18" charset="0"/>
                <a:ea typeface="Cambria" pitchFamily="18" charset="0"/>
                <a:cs typeface="Arial" pitchFamily="34" charset="0"/>
              </a:rPr>
              <a:t>. Transformacija konceptualnih modela.</a:t>
            </a:r>
          </a:p>
          <a:p>
            <a:pPr marL="0" indent="0">
              <a:spcBef>
                <a:spcPts val="1200"/>
              </a:spcBef>
              <a:buNone/>
            </a:pPr>
            <a:r>
              <a:rPr lang="vi-VN" sz="2400" b="1" dirty="0">
                <a:solidFill>
                  <a:srgbClr val="20497D"/>
                </a:solidFill>
                <a:latin typeface="Cambria" pitchFamily="18" charset="0"/>
                <a:ea typeface="Cambria" pitchFamily="18" charset="0"/>
                <a:cs typeface="Arial" pitchFamily="34" charset="0"/>
              </a:rPr>
              <a:t>Konsultacije</a:t>
            </a:r>
            <a:r>
              <a:rPr lang="vi-VN" sz="2400" dirty="0">
                <a:solidFill>
                  <a:srgbClr val="20497D"/>
                </a:solidFill>
                <a:latin typeface="Cambria" pitchFamily="18" charset="0"/>
                <a:ea typeface="Cambria" pitchFamily="18" charset="0"/>
                <a:cs typeface="Arial" pitchFamily="34" charset="0"/>
              </a:rPr>
              <a:t> će biti održavane u danu predviđenom po rasporedu za nastavni predmet.</a:t>
            </a:r>
          </a:p>
          <a:p>
            <a:pPr lvl="0">
              <a:spcBef>
                <a:spcPts val="640"/>
              </a:spcBef>
              <a:buClr>
                <a:srgbClr val="000000"/>
              </a:buClr>
              <a:buSzPts val="3200"/>
              <a:buFont typeface="Arial"/>
              <a:buChar char="•"/>
            </a:pPr>
            <a:r>
              <a:rPr lang="vi-VN" sz="2400" kern="0" dirty="0">
                <a:solidFill>
                  <a:srgbClr val="1F497D"/>
                </a:solidFill>
                <a:latin typeface="Cambria" pitchFamily="18" charset="0"/>
                <a:ea typeface="Cambria" pitchFamily="18" charset="0"/>
                <a:cs typeface="Calibri"/>
                <a:sym typeface="Calibri"/>
              </a:rPr>
              <a:t>Studenti se takođe za konsultacije i podršku u realizaciji predviđenih aktivnosti mogu obratiti meilom na </a:t>
            </a:r>
            <a:r>
              <a:rPr lang="vi-VN" sz="2400" u="sng" kern="0" dirty="0">
                <a:solidFill>
                  <a:srgbClr val="0000FF"/>
                </a:solidFill>
                <a:latin typeface="Cambria" pitchFamily="18" charset="0"/>
                <a:ea typeface="Cambria" pitchFamily="18" charset="0"/>
                <a:cs typeface="Calibri"/>
                <a:sym typeface="Calibri"/>
                <a:hlinkClick r:id="rId2"/>
              </a:rPr>
              <a:t>violeta.dimic2015@gmail.com</a:t>
            </a:r>
            <a:endParaRPr lang="vi-VN" sz="2400" kern="0" dirty="0">
              <a:solidFill>
                <a:srgbClr val="000000"/>
              </a:solidFill>
              <a:latin typeface="Cambria" pitchFamily="18" charset="0"/>
              <a:ea typeface="Cambria" pitchFamily="18" charset="0"/>
              <a:cs typeface="Calibri"/>
              <a:sym typeface="Calibri"/>
            </a:endParaRPr>
          </a:p>
        </p:txBody>
      </p:sp>
    </p:spTree>
    <p:extLst>
      <p:ext uri="{BB962C8B-B14F-4D97-AF65-F5344CB8AC3E}">
        <p14:creationId xmlns:p14="http://schemas.microsoft.com/office/powerpoint/2010/main" val="1682646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64704"/>
            <a:ext cx="3888432" cy="1143000"/>
          </a:xfrm>
        </p:spPr>
        <p:txBody>
          <a:bodyPr>
            <a:normAutofit fontScale="90000"/>
          </a:bodyPr>
          <a:lstStyle/>
          <a:p>
            <a:r>
              <a:rPr lang="sr-Latn-RS" b="1" dirty="0" smtClean="0">
                <a:solidFill>
                  <a:srgbClr val="002060"/>
                </a:solidFill>
                <a:latin typeface="Cambria" pitchFamily="18" charset="0"/>
                <a:ea typeface="Cambria" pitchFamily="18" charset="0"/>
              </a:rPr>
              <a:t>Prednosti GIT-a</a:t>
            </a:r>
            <a:endParaRPr lang="en-US" b="1"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1988840"/>
            <a:ext cx="7931224" cy="4137323"/>
          </a:xfrm>
        </p:spPr>
        <p:txBody>
          <a:bodyPr>
            <a:normAutofit/>
          </a:bodyPr>
          <a:lstStyle/>
          <a:p>
            <a:r>
              <a:rPr lang="sr-Latn-RS" sz="2400" dirty="0" smtClean="0">
                <a:solidFill>
                  <a:srgbClr val="4F81BD"/>
                </a:solidFill>
                <a:latin typeface="Cambria" pitchFamily="18" charset="0"/>
                <a:ea typeface="Cambria" pitchFamily="18" charset="0"/>
              </a:rPr>
              <a:t>Besplatan i softver otvorenog koda</a:t>
            </a:r>
          </a:p>
          <a:p>
            <a:r>
              <a:rPr lang="sr-Latn-RS" sz="2400" dirty="0" smtClean="0">
                <a:solidFill>
                  <a:srgbClr val="4F81BD"/>
                </a:solidFill>
                <a:latin typeface="Cambria" pitchFamily="18" charset="0"/>
                <a:ea typeface="Cambria" pitchFamily="18" charset="0"/>
              </a:rPr>
              <a:t>Brz i mali</a:t>
            </a:r>
          </a:p>
          <a:p>
            <a:r>
              <a:rPr lang="sr-Latn-RS" sz="2400" dirty="0" smtClean="0">
                <a:solidFill>
                  <a:srgbClr val="4F81BD"/>
                </a:solidFill>
                <a:latin typeface="Cambria" pitchFamily="18" charset="0"/>
                <a:ea typeface="Cambria" pitchFamily="18" charset="0"/>
              </a:rPr>
              <a:t>Implicitni backup</a:t>
            </a:r>
          </a:p>
          <a:p>
            <a:r>
              <a:rPr lang="sr-Latn-RS" sz="2400" dirty="0" smtClean="0">
                <a:solidFill>
                  <a:srgbClr val="4F81BD"/>
                </a:solidFill>
                <a:latin typeface="Cambria" pitchFamily="18" charset="0"/>
                <a:ea typeface="Cambria" pitchFamily="18" charset="0"/>
              </a:rPr>
              <a:t>Sigurnost</a:t>
            </a:r>
          </a:p>
          <a:p>
            <a:r>
              <a:rPr lang="sr-Latn-RS" sz="2400" dirty="0" smtClean="0">
                <a:solidFill>
                  <a:srgbClr val="4F81BD"/>
                </a:solidFill>
                <a:latin typeface="Cambria" pitchFamily="18" charset="0"/>
                <a:ea typeface="Cambria" pitchFamily="18" charset="0"/>
              </a:rPr>
              <a:t>Performanse hardvera</a:t>
            </a:r>
          </a:p>
          <a:p>
            <a:r>
              <a:rPr lang="sr-Latn-RS" sz="2400" dirty="0" smtClean="0">
                <a:solidFill>
                  <a:srgbClr val="4F81BD"/>
                </a:solidFill>
                <a:latin typeface="Cambria" pitchFamily="18" charset="0"/>
                <a:ea typeface="Cambria" pitchFamily="18" charset="0"/>
              </a:rPr>
              <a:t>Olakšano grananje</a:t>
            </a:r>
            <a:endParaRPr lang="en-US" sz="2400" dirty="0">
              <a:solidFill>
                <a:srgbClr val="4F81BD"/>
              </a:solidFill>
              <a:latin typeface="Cambria" pitchFamily="18" charset="0"/>
              <a:ea typeface="Cambria" pitchFamily="18" charset="0"/>
            </a:endParaRPr>
          </a:p>
        </p:txBody>
      </p:sp>
    </p:spTree>
    <p:extLst>
      <p:ext uri="{BB962C8B-B14F-4D97-AF65-F5344CB8AC3E}">
        <p14:creationId xmlns:p14="http://schemas.microsoft.com/office/powerpoint/2010/main" val="811634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6429400" cy="1143000"/>
          </a:xfrm>
        </p:spPr>
        <p:txBody>
          <a:bodyPr>
            <a:normAutofit/>
          </a:bodyPr>
          <a:lstStyle/>
          <a:p>
            <a:pPr algn="l"/>
            <a:r>
              <a:rPr lang="en-US" sz="4000" dirty="0" err="1" smtClean="0">
                <a:solidFill>
                  <a:srgbClr val="002060"/>
                </a:solidFill>
                <a:latin typeface="Cambria" pitchFamily="18" charset="0"/>
                <a:ea typeface="Cambria" pitchFamily="18" charset="0"/>
              </a:rPr>
              <a:t>Osnovna</a:t>
            </a:r>
            <a:r>
              <a:rPr lang="en-US" sz="4000" dirty="0" smtClean="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Git</a:t>
            </a:r>
            <a:r>
              <a:rPr lang="en-US" sz="4000" dirty="0" smtClean="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terminologija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662880" y="1844824"/>
            <a:ext cx="8229600" cy="4680520"/>
          </a:xfrm>
        </p:spPr>
        <p:txBody>
          <a:bodyPr>
            <a:noAutofit/>
          </a:bodyPr>
          <a:lstStyle/>
          <a:p>
            <a:pPr>
              <a:lnSpc>
                <a:spcPct val="80000"/>
              </a:lnSpc>
              <a:spcBef>
                <a:spcPts val="600"/>
              </a:spcBef>
            </a:pPr>
            <a:r>
              <a:rPr lang="en-US" sz="2400" dirty="0" err="1" smtClean="0">
                <a:solidFill>
                  <a:srgbClr val="4F81BD"/>
                </a:solidFill>
                <a:latin typeface="Cambria" pitchFamily="18" charset="0"/>
                <a:ea typeface="Cambria" pitchFamily="18" charset="0"/>
              </a:rPr>
              <a:t>Lokalni</a:t>
            </a:r>
            <a:r>
              <a:rPr lang="en-US" sz="2400" dirty="0" smtClean="0">
                <a:solidFill>
                  <a:srgbClr val="4F81BD"/>
                </a:solidFill>
                <a:latin typeface="Cambria" pitchFamily="18" charset="0"/>
                <a:ea typeface="Cambria" pitchFamily="18" charset="0"/>
              </a:rPr>
              <a:t> repo</a:t>
            </a:r>
            <a:r>
              <a:rPr lang="sr-Latn-RS" sz="2400" dirty="0" smtClean="0">
                <a:solidFill>
                  <a:srgbClr val="4F81BD"/>
                </a:solidFill>
                <a:latin typeface="Cambria" pitchFamily="18" charset="0"/>
                <a:ea typeface="Cambria" pitchFamily="18" charset="0"/>
              </a:rPr>
              <a:t>z</a:t>
            </a:r>
            <a:r>
              <a:rPr lang="en-US" sz="2400" dirty="0" err="1" smtClean="0">
                <a:solidFill>
                  <a:srgbClr val="4F81BD"/>
                </a:solidFill>
                <a:latin typeface="Cambria" pitchFamily="18" charset="0"/>
                <a:ea typeface="Cambria" pitchFamily="18" charset="0"/>
              </a:rPr>
              <a:t>itorijum</a:t>
            </a:r>
            <a:endParaRPr lang="sr-Latn-RS" sz="2400" dirty="0" smtClean="0">
              <a:solidFill>
                <a:srgbClr val="4F81BD"/>
              </a:solidFill>
              <a:latin typeface="Cambria" pitchFamily="18" charset="0"/>
              <a:ea typeface="Cambria" pitchFamily="18" charset="0"/>
            </a:endParaRPr>
          </a:p>
          <a:p>
            <a:pPr>
              <a:lnSpc>
                <a:spcPct val="80000"/>
              </a:lnSpc>
              <a:spcBef>
                <a:spcPts val="600"/>
              </a:spcBef>
            </a:pPr>
            <a:r>
              <a:rPr lang="sr-Latn-RS" sz="2400" dirty="0" smtClean="0">
                <a:solidFill>
                  <a:srgbClr val="4F81BD"/>
                </a:solidFill>
                <a:latin typeface="Cambria" pitchFamily="18" charset="0"/>
                <a:ea typeface="Cambria" pitchFamily="18" charset="0"/>
              </a:rPr>
              <a:t>Radni direktorijumi i fazna oblast</a:t>
            </a:r>
          </a:p>
          <a:p>
            <a:pPr>
              <a:lnSpc>
                <a:spcPct val="80000"/>
              </a:lnSpc>
              <a:spcBef>
                <a:spcPts val="600"/>
              </a:spcBef>
            </a:pPr>
            <a:r>
              <a:rPr lang="sr-Latn-RS" sz="2400" dirty="0" smtClean="0">
                <a:solidFill>
                  <a:srgbClr val="4F81BD"/>
                </a:solidFill>
                <a:latin typeface="Cambria" pitchFamily="18" charset="0"/>
                <a:ea typeface="Cambria" pitchFamily="18" charset="0"/>
              </a:rPr>
              <a:t>Veliki binarni objekti</a:t>
            </a:r>
          </a:p>
          <a:p>
            <a:pPr>
              <a:lnSpc>
                <a:spcPct val="80000"/>
              </a:lnSpc>
              <a:spcBef>
                <a:spcPts val="600"/>
              </a:spcBef>
            </a:pPr>
            <a:r>
              <a:rPr lang="sr-Latn-RS" sz="2400" dirty="0" smtClean="0">
                <a:solidFill>
                  <a:srgbClr val="4F81BD"/>
                </a:solidFill>
                <a:latin typeface="Cambria" pitchFamily="18" charset="0"/>
                <a:ea typeface="Cambria" pitchFamily="18" charset="0"/>
              </a:rPr>
              <a:t>Stabla</a:t>
            </a:r>
          </a:p>
          <a:p>
            <a:pPr>
              <a:lnSpc>
                <a:spcPct val="80000"/>
              </a:lnSpc>
              <a:spcBef>
                <a:spcPts val="600"/>
              </a:spcBef>
            </a:pPr>
            <a:r>
              <a:rPr lang="sr-Latn-RS" sz="2400" dirty="0" smtClean="0">
                <a:solidFill>
                  <a:srgbClr val="4F81BD"/>
                </a:solidFill>
                <a:latin typeface="Cambria" pitchFamily="18" charset="0"/>
                <a:ea typeface="Cambria" pitchFamily="18" charset="0"/>
              </a:rPr>
              <a:t>Commit objekti</a:t>
            </a:r>
          </a:p>
          <a:p>
            <a:pPr>
              <a:lnSpc>
                <a:spcPct val="80000"/>
              </a:lnSpc>
              <a:spcBef>
                <a:spcPts val="600"/>
              </a:spcBef>
            </a:pPr>
            <a:r>
              <a:rPr lang="sr-Latn-RS" sz="2400" dirty="0" smtClean="0">
                <a:solidFill>
                  <a:srgbClr val="4F81BD"/>
                </a:solidFill>
                <a:latin typeface="Cambria" pitchFamily="18" charset="0"/>
                <a:ea typeface="Cambria" pitchFamily="18" charset="0"/>
              </a:rPr>
              <a:t>Grane</a:t>
            </a:r>
          </a:p>
          <a:p>
            <a:pPr>
              <a:lnSpc>
                <a:spcPct val="80000"/>
              </a:lnSpc>
              <a:spcBef>
                <a:spcPts val="600"/>
              </a:spcBef>
            </a:pPr>
            <a:r>
              <a:rPr lang="sr-Latn-RS" sz="2400" dirty="0" smtClean="0">
                <a:solidFill>
                  <a:srgbClr val="4F81BD"/>
                </a:solidFill>
                <a:latin typeface="Cambria" pitchFamily="18" charset="0"/>
                <a:ea typeface="Cambria" pitchFamily="18" charset="0"/>
              </a:rPr>
              <a:t>Tagovi</a:t>
            </a:r>
          </a:p>
          <a:p>
            <a:pPr>
              <a:lnSpc>
                <a:spcPct val="80000"/>
              </a:lnSpc>
              <a:spcBef>
                <a:spcPts val="600"/>
              </a:spcBef>
            </a:pPr>
            <a:r>
              <a:rPr lang="sr-Latn-RS" sz="2400" dirty="0" smtClean="0">
                <a:solidFill>
                  <a:srgbClr val="4F81BD"/>
                </a:solidFill>
                <a:latin typeface="Cambria" pitchFamily="18" charset="0"/>
                <a:ea typeface="Cambria" pitchFamily="18" charset="0"/>
              </a:rPr>
              <a:t>Operacija clone</a:t>
            </a:r>
          </a:p>
          <a:p>
            <a:pPr>
              <a:lnSpc>
                <a:spcPct val="80000"/>
              </a:lnSpc>
              <a:spcBef>
                <a:spcPts val="600"/>
              </a:spcBef>
            </a:pPr>
            <a:r>
              <a:rPr lang="sr-Latn-RS" sz="2400" dirty="0" smtClean="0">
                <a:solidFill>
                  <a:srgbClr val="4F81BD"/>
                </a:solidFill>
                <a:latin typeface="Cambria" pitchFamily="18" charset="0"/>
                <a:ea typeface="Cambria" pitchFamily="18" charset="0"/>
              </a:rPr>
              <a:t>Operacija pull</a:t>
            </a:r>
          </a:p>
          <a:p>
            <a:pPr>
              <a:lnSpc>
                <a:spcPct val="80000"/>
              </a:lnSpc>
              <a:spcBef>
                <a:spcPts val="600"/>
              </a:spcBef>
            </a:pPr>
            <a:r>
              <a:rPr lang="sr-Latn-RS" sz="2400" dirty="0" smtClean="0">
                <a:solidFill>
                  <a:srgbClr val="4F81BD"/>
                </a:solidFill>
                <a:latin typeface="Cambria" pitchFamily="18" charset="0"/>
                <a:ea typeface="Cambria" pitchFamily="18" charset="0"/>
              </a:rPr>
              <a:t>Operacija push</a:t>
            </a:r>
          </a:p>
          <a:p>
            <a:pPr>
              <a:lnSpc>
                <a:spcPct val="80000"/>
              </a:lnSpc>
              <a:spcBef>
                <a:spcPts val="600"/>
              </a:spcBef>
            </a:pPr>
            <a:r>
              <a:rPr lang="sr-Latn-RS" sz="2400" dirty="0" smtClean="0">
                <a:solidFill>
                  <a:srgbClr val="4F81BD"/>
                </a:solidFill>
                <a:latin typeface="Cambria" pitchFamily="18" charset="0"/>
                <a:ea typeface="Cambria" pitchFamily="18" charset="0"/>
              </a:rPr>
              <a:t>Head revizija</a:t>
            </a:r>
          </a:p>
          <a:p>
            <a:pPr>
              <a:lnSpc>
                <a:spcPct val="80000"/>
              </a:lnSpc>
              <a:spcBef>
                <a:spcPts val="600"/>
              </a:spcBef>
            </a:pPr>
            <a:r>
              <a:rPr lang="sr-Latn-RS" sz="2400" dirty="0" smtClean="0">
                <a:solidFill>
                  <a:srgbClr val="4F81BD"/>
                </a:solidFill>
                <a:latin typeface="Cambria" pitchFamily="18" charset="0"/>
                <a:ea typeface="Cambria" pitchFamily="18" charset="0"/>
              </a:rPr>
              <a:t>URL</a:t>
            </a:r>
            <a:endParaRPr lang="en-US" sz="2400" dirty="0">
              <a:solidFill>
                <a:srgbClr val="4F81BD"/>
              </a:solidFill>
              <a:latin typeface="Cambria" pitchFamily="18" charset="0"/>
              <a:ea typeface="Cambria" pitchFamily="18" charset="0"/>
            </a:endParaRPr>
          </a:p>
        </p:txBody>
      </p:sp>
    </p:spTree>
    <p:extLst>
      <p:ext uri="{BB962C8B-B14F-4D97-AF65-F5344CB8AC3E}">
        <p14:creationId xmlns:p14="http://schemas.microsoft.com/office/powerpoint/2010/main" val="1862248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9816"/>
            <a:ext cx="4032448" cy="1143000"/>
          </a:xfrm>
        </p:spPr>
        <p:txBody>
          <a:bodyPr>
            <a:normAutofit/>
          </a:bodyPr>
          <a:lstStyle/>
          <a:p>
            <a:pPr algn="l"/>
            <a:r>
              <a:rPr lang="sr-Latn-RS" sz="4000" dirty="0" smtClean="0">
                <a:solidFill>
                  <a:srgbClr val="002060"/>
                </a:solidFill>
                <a:latin typeface="Cambria" pitchFamily="18" charset="0"/>
                <a:ea typeface="Cambria" pitchFamily="18" charset="0"/>
              </a:rPr>
              <a:t>Git proces rada</a:t>
            </a:r>
            <a:endParaRPr lang="en-US" sz="4000" dirty="0">
              <a:solidFill>
                <a:srgbClr val="002060"/>
              </a:solidFill>
              <a:latin typeface="Cambria" pitchFamily="18" charset="0"/>
              <a:ea typeface="Cambria"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0711034"/>
              </p:ext>
            </p:extLst>
          </p:nvPr>
        </p:nvGraphicFramePr>
        <p:xfrm>
          <a:off x="270336" y="1772817"/>
          <a:ext cx="8190096" cy="4180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156176" y="2895327"/>
            <a:ext cx="2583912" cy="461665"/>
          </a:xfrm>
          <a:prstGeom prst="rect">
            <a:avLst/>
          </a:prstGeom>
          <a:noFill/>
        </p:spPr>
        <p:txBody>
          <a:bodyPr wrap="none" rtlCol="0">
            <a:spAutoFit/>
          </a:bodyPr>
          <a:lstStyle/>
          <a:p>
            <a:r>
              <a:rPr lang="sr-Latn-RS" sz="2400" b="1" dirty="0" smtClean="0">
                <a:latin typeface="Cambria" pitchFamily="18" charset="0"/>
                <a:ea typeface="Cambria" pitchFamily="18" charset="0"/>
              </a:rPr>
              <a:t>Git add operacija</a:t>
            </a:r>
            <a:endParaRPr lang="en-US" sz="2400" b="1" dirty="0">
              <a:latin typeface="Cambria" pitchFamily="18" charset="0"/>
              <a:ea typeface="Cambria" pitchFamily="18" charset="0"/>
            </a:endParaRPr>
          </a:p>
        </p:txBody>
      </p:sp>
      <p:sp>
        <p:nvSpPr>
          <p:cNvPr id="6" name="TextBox 5"/>
          <p:cNvSpPr txBox="1"/>
          <p:nvPr/>
        </p:nvSpPr>
        <p:spPr>
          <a:xfrm>
            <a:off x="5868144" y="4365104"/>
            <a:ext cx="3123804" cy="461665"/>
          </a:xfrm>
          <a:prstGeom prst="rect">
            <a:avLst/>
          </a:prstGeom>
          <a:noFill/>
        </p:spPr>
        <p:txBody>
          <a:bodyPr wrap="none" rtlCol="0">
            <a:spAutoFit/>
          </a:bodyPr>
          <a:lstStyle/>
          <a:p>
            <a:r>
              <a:rPr lang="sr-Latn-RS" sz="2400" b="1" dirty="0" smtClean="0">
                <a:latin typeface="Cambria" pitchFamily="18" charset="0"/>
                <a:ea typeface="Cambria" pitchFamily="18" charset="0"/>
              </a:rPr>
              <a:t>Git commit operacija</a:t>
            </a:r>
            <a:endParaRPr lang="en-US" sz="2400" b="1" dirty="0">
              <a:latin typeface="Cambria" pitchFamily="18" charset="0"/>
              <a:ea typeface="Cambria" pitchFamily="18" charset="0"/>
            </a:endParaRPr>
          </a:p>
        </p:txBody>
      </p:sp>
      <p:sp>
        <p:nvSpPr>
          <p:cNvPr id="7" name="TextBox 6"/>
          <p:cNvSpPr txBox="1"/>
          <p:nvPr/>
        </p:nvSpPr>
        <p:spPr>
          <a:xfrm>
            <a:off x="6156176" y="5877272"/>
            <a:ext cx="3156093" cy="461665"/>
          </a:xfrm>
          <a:prstGeom prst="rect">
            <a:avLst/>
          </a:prstGeom>
          <a:noFill/>
        </p:spPr>
        <p:txBody>
          <a:bodyPr wrap="square" rtlCol="0">
            <a:spAutoFit/>
          </a:bodyPr>
          <a:lstStyle/>
          <a:p>
            <a:r>
              <a:rPr lang="en-US" sz="2400" b="1" dirty="0" err="1" smtClean="0">
                <a:latin typeface="Cambria" pitchFamily="18" charset="0"/>
                <a:ea typeface="Cambria" pitchFamily="18" charset="0"/>
              </a:rPr>
              <a:t>Git</a:t>
            </a:r>
            <a:r>
              <a:rPr lang="en-US" sz="2400" b="1" dirty="0" smtClean="0">
                <a:latin typeface="Cambria" pitchFamily="18" charset="0"/>
                <a:ea typeface="Cambria" pitchFamily="18" charset="0"/>
              </a:rPr>
              <a:t> push </a:t>
            </a:r>
            <a:r>
              <a:rPr lang="en-US" sz="2400" b="1" dirty="0" err="1" smtClean="0">
                <a:latin typeface="Cambria" pitchFamily="18" charset="0"/>
                <a:ea typeface="Cambria" pitchFamily="18" charset="0"/>
              </a:rPr>
              <a:t>operacija</a:t>
            </a:r>
            <a:endParaRPr lang="en-US" sz="2400" b="1" dirty="0">
              <a:latin typeface="Cambria" pitchFamily="18" charset="0"/>
              <a:ea typeface="Cambria" pitchFamily="18" charset="0"/>
            </a:endParaRPr>
          </a:p>
        </p:txBody>
      </p:sp>
    </p:spTree>
    <p:extLst>
      <p:ext uri="{BB962C8B-B14F-4D97-AF65-F5344CB8AC3E}">
        <p14:creationId xmlns:p14="http://schemas.microsoft.com/office/powerpoint/2010/main" val="1211847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5"/>
            <a:ext cx="914400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032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5470376" cy="720080"/>
          </a:xfrm>
        </p:spPr>
        <p:txBody>
          <a:bodyPr>
            <a:normAutofit fontScale="90000"/>
          </a:bodyPr>
          <a:lstStyle/>
          <a:p>
            <a:pPr algn="l"/>
            <a:r>
              <a:rPr lang="sr-Latn-RS" dirty="0">
                <a:solidFill>
                  <a:schemeClr val="tx2"/>
                </a:solidFill>
                <a:latin typeface="Cambria" pitchFamily="18" charset="0"/>
              </a:rPr>
              <a:t>Git</a:t>
            </a:r>
            <a:endParaRPr lang="en-US" dirty="0">
              <a:solidFill>
                <a:schemeClr val="tx2"/>
              </a:solidFill>
              <a:latin typeface="Cambria" pitchFamily="18" charset="0"/>
            </a:endParaRPr>
          </a:p>
        </p:txBody>
      </p:sp>
      <p:sp>
        <p:nvSpPr>
          <p:cNvPr id="3" name="Subtitle 2"/>
          <p:cNvSpPr>
            <a:spLocks noGrp="1"/>
          </p:cNvSpPr>
          <p:nvPr>
            <p:ph type="subTitle" idx="1"/>
          </p:nvPr>
        </p:nvSpPr>
        <p:spPr>
          <a:xfrm>
            <a:off x="179512" y="1772816"/>
            <a:ext cx="8784976" cy="4673334"/>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Sistem sa decentralizovanom verzionom kontrolom</a:t>
            </a:r>
          </a:p>
          <a:p>
            <a:pPr marL="342900" indent="-342900" algn="l">
              <a:buFont typeface="Arial" panose="020B0604020202020204" pitchFamily="34" charset="0"/>
              <a:buChar char="•"/>
            </a:pPr>
            <a:r>
              <a:rPr lang="sr-Latn-RS" sz="2000" dirty="0">
                <a:solidFill>
                  <a:schemeClr val="tx2"/>
                </a:solidFill>
                <a:latin typeface="Cambria" pitchFamily="18" charset="0"/>
              </a:rPr>
              <a:t>Čuvanje celokupnog stanja sistema </a:t>
            </a:r>
          </a:p>
          <a:p>
            <a:pPr marL="342900" indent="-342900" algn="l">
              <a:buFont typeface="Arial" panose="020B0604020202020204" pitchFamily="34" charset="0"/>
              <a:buChar char="•"/>
            </a:pPr>
            <a:r>
              <a:rPr lang="sr-Latn-RS" sz="2000" dirty="0">
                <a:solidFill>
                  <a:schemeClr val="tx2"/>
                </a:solidFill>
                <a:latin typeface="Cambria" pitchFamily="18" charset="0"/>
              </a:rPr>
              <a:t>GitHub servis – usluga čuvanja i deljenja Git repozitorijuma na internetu</a:t>
            </a:r>
          </a:p>
          <a:p>
            <a:pPr marL="342900" indent="-342900" algn="l">
              <a:buFont typeface="Arial" panose="020B0604020202020204" pitchFamily="34" charset="0"/>
              <a:buChar char="•"/>
            </a:pPr>
            <a:r>
              <a:rPr lang="sr-Latn-RS" sz="2000" dirty="0">
                <a:solidFill>
                  <a:schemeClr val="tx2"/>
                </a:solidFill>
                <a:latin typeface="Cambria" pitchFamily="18" charset="0"/>
              </a:rPr>
              <a:t>Download Git </a:t>
            </a:r>
            <a:r>
              <a:rPr lang="sr-Latn-RS" sz="2000" dirty="0">
                <a:solidFill>
                  <a:schemeClr val="tx2"/>
                </a:solidFill>
                <a:latin typeface="Cambria" pitchFamily="18" charset="0"/>
                <a:hlinkClick r:id="rId2"/>
              </a:rPr>
              <a:t>https://git-scm.com/</a:t>
            </a:r>
            <a:r>
              <a:rPr lang="sr-Latn-RS" sz="2000" dirty="0">
                <a:solidFill>
                  <a:schemeClr val="tx2"/>
                </a:solidFill>
                <a:latin typeface="Cambria" pitchFamily="18" charset="0"/>
              </a:rPr>
              <a:t> </a:t>
            </a:r>
          </a:p>
          <a:p>
            <a:pPr algn="l"/>
            <a:r>
              <a:rPr lang="sr-Latn-RS" sz="2000" dirty="0">
                <a:solidFill>
                  <a:schemeClr val="tx2"/>
                </a:solidFill>
                <a:latin typeface="Cambria" pitchFamily="18" charset="0"/>
              </a:rPr>
              <a:t>Provera instalacije u Command Prompt-u:</a:t>
            </a: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endParaRPr lang="sr-Latn-RS" sz="2000" dirty="0">
              <a:solidFill>
                <a:schemeClr val="tx2"/>
              </a:solidFill>
              <a:latin typeface="Cambria" pitchFamily="18" charset="0"/>
            </a:endParaRPr>
          </a:p>
          <a:p>
            <a:pPr marL="342900" indent="-342900" algn="l">
              <a:buFont typeface="Arial" panose="020B0604020202020204" pitchFamily="34" charset="0"/>
              <a:buChar char="•"/>
            </a:pPr>
            <a:endParaRPr lang="sr-Latn-RS" sz="2000" dirty="0">
              <a:solidFill>
                <a:schemeClr val="tx2"/>
              </a:solidFill>
              <a:latin typeface="Cambria" pitchFamily="18" charset="0"/>
            </a:endParaRPr>
          </a:p>
          <a:p>
            <a:pPr marL="342900" indent="-342900" algn="l">
              <a:buFont typeface="Arial" panose="020B0604020202020204" pitchFamily="34" charset="0"/>
              <a:buChar char="•"/>
            </a:pPr>
            <a:endParaRPr lang="sr-Latn-RS" sz="2000" dirty="0">
              <a:solidFill>
                <a:schemeClr val="tx2"/>
              </a:solidFill>
              <a:latin typeface="Cambria" pitchFamily="18" charset="0"/>
            </a:endParaRPr>
          </a:p>
          <a:p>
            <a:pPr marL="342900" indent="-342900" algn="l">
              <a:buFont typeface="Arial" panose="020B0604020202020204" pitchFamily="34" charset="0"/>
              <a:buChar char="•"/>
            </a:pPr>
            <a:endParaRPr lang="sr-Latn-RS" sz="2000" dirty="0">
              <a:solidFill>
                <a:schemeClr val="tx2"/>
              </a:solidFill>
              <a:latin typeface="Cambria" pitchFamily="18" charset="0"/>
            </a:endParaRP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GitHub – otvoriti nalog na </a:t>
            </a:r>
            <a:r>
              <a:rPr lang="sr-Latn-RS" sz="2000" dirty="0">
                <a:solidFill>
                  <a:schemeClr val="tx2"/>
                </a:solidFill>
                <a:latin typeface="Cambria" pitchFamily="18" charset="0"/>
                <a:hlinkClick r:id="rId3"/>
              </a:rPr>
              <a:t>https://github.com/</a:t>
            </a:r>
            <a:endParaRPr lang="sr-Latn-RS" sz="2000" dirty="0">
              <a:solidFill>
                <a:schemeClr val="tx2"/>
              </a:solidFill>
              <a:latin typeface="Cambria" pitchFamily="18" charset="0"/>
            </a:endParaRPr>
          </a:p>
          <a:p>
            <a:pPr algn="l"/>
            <a:endParaRPr lang="sr-Latn-RS" sz="2000"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BEB42793-5175-439B-A86C-C5FBBDB39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054" y="3645024"/>
            <a:ext cx="4942010" cy="1828142"/>
          </a:xfrm>
          <a:prstGeom prst="rect">
            <a:avLst/>
          </a:prstGeom>
        </p:spPr>
      </p:pic>
    </p:spTree>
    <p:extLst>
      <p:ext uri="{BB962C8B-B14F-4D97-AF65-F5344CB8AC3E}">
        <p14:creationId xmlns:p14="http://schemas.microsoft.com/office/powerpoint/2010/main" val="3394897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934514"/>
            <a:ext cx="5470376" cy="720080"/>
          </a:xfrm>
        </p:spPr>
        <p:txBody>
          <a:bodyPr>
            <a:normAutofit fontScale="90000"/>
          </a:bodyPr>
          <a:lstStyle/>
          <a:p>
            <a:pPr algn="l"/>
            <a:r>
              <a:rPr lang="sr-Latn-RS" dirty="0">
                <a:solidFill>
                  <a:schemeClr val="tx2"/>
                </a:solidFill>
                <a:latin typeface="Cambria" pitchFamily="18" charset="0"/>
              </a:rPr>
              <a:t>Git</a:t>
            </a:r>
            <a:endParaRPr lang="en-US" dirty="0">
              <a:solidFill>
                <a:schemeClr val="tx2"/>
              </a:solidFill>
              <a:latin typeface="Cambria"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1" y="1628800"/>
            <a:ext cx="5040560" cy="250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792" y="3789040"/>
            <a:ext cx="516255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294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5470376" cy="720080"/>
          </a:xfrm>
        </p:spPr>
        <p:txBody>
          <a:bodyPr>
            <a:normAutofit fontScale="90000"/>
          </a:bodyPr>
          <a:lstStyle/>
          <a:p>
            <a:pPr algn="l"/>
            <a:r>
              <a:rPr lang="sr-Latn-RS" dirty="0">
                <a:solidFill>
                  <a:schemeClr val="tx2"/>
                </a:solidFill>
                <a:latin typeface="Cambria" pitchFamily="18" charset="0"/>
              </a:rPr>
              <a:t>Git naredbe</a:t>
            </a:r>
            <a:endParaRPr lang="en-US" dirty="0">
              <a:solidFill>
                <a:schemeClr val="tx2"/>
              </a:solidFill>
              <a:latin typeface="Cambria" pitchFamily="18" charset="0"/>
            </a:endParaRPr>
          </a:p>
        </p:txBody>
      </p:sp>
      <p:sp>
        <p:nvSpPr>
          <p:cNvPr id="3" name="Subtitle 2"/>
          <p:cNvSpPr>
            <a:spLocks noGrp="1"/>
          </p:cNvSpPr>
          <p:nvPr>
            <p:ph type="subTitle" idx="1"/>
          </p:nvPr>
        </p:nvSpPr>
        <p:spPr>
          <a:xfrm>
            <a:off x="179512" y="1772816"/>
            <a:ext cx="8784976" cy="4968552"/>
          </a:xfrm>
        </p:spPr>
        <p:txBody>
          <a:bodyPr>
            <a:normAutofit/>
          </a:bodyPr>
          <a:lstStyle/>
          <a:p>
            <a:pPr algn="l"/>
            <a:r>
              <a:rPr lang="en-US" sz="2000" b="1" u="sng" dirty="0">
                <a:solidFill>
                  <a:schemeClr val="tx2"/>
                </a:solidFill>
                <a:latin typeface="Cambria" pitchFamily="18" charset="0"/>
              </a:rPr>
              <a:t>Git clone</a:t>
            </a:r>
            <a:r>
              <a:rPr lang="sr-Latn-RS" sz="2000" b="1" u="sng" dirty="0">
                <a:solidFill>
                  <a:schemeClr val="tx2"/>
                </a:solidFill>
                <a:latin typeface="Cambria" pitchFamily="18" charset="0"/>
              </a:rPr>
              <a:t> </a:t>
            </a:r>
            <a:r>
              <a:rPr lang="sr-Latn-RS" sz="2000" u="sng" dirty="0">
                <a:solidFill>
                  <a:schemeClr val="tx2"/>
                </a:solidFill>
                <a:latin typeface="Cambria" pitchFamily="18" charset="0"/>
              </a:rPr>
              <a:t>– kloniranje repozitorijuma</a:t>
            </a:r>
          </a:p>
          <a:p>
            <a:pPr marL="342900" indent="-342900" algn="l">
              <a:buFont typeface="Arial" panose="020B0604020202020204" pitchFamily="34" charset="0"/>
              <a:buChar char="•"/>
            </a:pPr>
            <a:r>
              <a:rPr lang="sr-Latn-RS" sz="2000" dirty="0">
                <a:solidFill>
                  <a:schemeClr val="tx2"/>
                </a:solidFill>
                <a:latin typeface="Cambria" pitchFamily="18" charset="0"/>
              </a:rPr>
              <a:t>Otvoriti Git Bash u folderu u kom će se nalaziti lokalno radna kopija (npr. napraviti novi folder na particiji D:/)</a:t>
            </a:r>
          </a:p>
          <a:p>
            <a:pPr marL="342900" indent="-342900" algn="l">
              <a:buFont typeface="Arial" panose="020B0604020202020204" pitchFamily="34" charset="0"/>
              <a:buChar char="•"/>
            </a:pPr>
            <a:r>
              <a:rPr lang="sr-Latn-RS" sz="2000" dirty="0">
                <a:solidFill>
                  <a:schemeClr val="tx2"/>
                </a:solidFill>
                <a:latin typeface="Cambria" pitchFamily="18" charset="0"/>
              </a:rPr>
              <a:t>Izvršiti sledeću komandu: git </a:t>
            </a:r>
            <a:r>
              <a:rPr lang="sr-Latn-RS" sz="2000" dirty="0" smtClean="0">
                <a:solidFill>
                  <a:schemeClr val="tx2"/>
                </a:solidFill>
                <a:latin typeface="Cambria" pitchFamily="18" charset="0"/>
              </a:rPr>
              <a:t>clone </a:t>
            </a:r>
            <a:r>
              <a:rPr lang="sr-Latn-RS" sz="2000" dirty="0" smtClean="0">
                <a:solidFill>
                  <a:schemeClr val="tx2"/>
                </a:solidFill>
                <a:latin typeface="Cambria" pitchFamily="18" charset="0"/>
                <a:hlinkClick r:id="rId2"/>
              </a:rPr>
              <a:t>https</a:t>
            </a:r>
            <a:r>
              <a:rPr lang="sr-Latn-RS" sz="2000" dirty="0">
                <a:solidFill>
                  <a:schemeClr val="tx2"/>
                </a:solidFill>
                <a:latin typeface="Cambria" pitchFamily="18" charset="0"/>
                <a:hlinkClick r:id="rId2"/>
              </a:rPr>
              <a:t>://</a:t>
            </a:r>
            <a:r>
              <a:rPr lang="sr-Latn-RS" sz="2000" dirty="0" smtClean="0">
                <a:solidFill>
                  <a:schemeClr val="tx2"/>
                </a:solidFill>
                <a:latin typeface="Cambria" pitchFamily="18" charset="0"/>
                <a:hlinkClick r:id="rId2"/>
              </a:rPr>
              <a:t>github.com/ProfesorDimic/PIS_2022_2023.git</a:t>
            </a:r>
            <a:r>
              <a:rPr lang="sr-Latn-RS" sz="2000" dirty="0">
                <a:solidFill>
                  <a:schemeClr val="tx2"/>
                </a:solidFill>
                <a:latin typeface="Cambria" pitchFamily="18" charset="0"/>
                <a:hlinkClick r:id="rId2"/>
              </a:rPr>
              <a:t> </a:t>
            </a:r>
            <a:r>
              <a:rPr lang="sr-Latn-RS" sz="1800" dirty="0">
                <a:solidFill>
                  <a:schemeClr val="tx2"/>
                </a:solidFill>
                <a:latin typeface="Cambria" pitchFamily="18" charset="0"/>
              </a:rPr>
              <a:t>(https://</a:t>
            </a:r>
            <a:r>
              <a:rPr lang="sr-Latn-RS" sz="1800" dirty="0" smtClean="0">
                <a:solidFill>
                  <a:schemeClr val="tx2"/>
                </a:solidFill>
                <a:latin typeface="Cambria" pitchFamily="18" charset="0"/>
              </a:rPr>
              <a:t>github.com/ProfesorDimic/PIS_2022_2023.git)</a:t>
            </a:r>
            <a:endParaRPr lang="sr-Latn-RS" sz="1800" dirty="0">
              <a:solidFill>
                <a:schemeClr val="tx2"/>
              </a:solidFill>
              <a:latin typeface="Cambria" pitchFamily="18" charset="0"/>
            </a:endParaRPr>
          </a:p>
          <a:p>
            <a:pPr algn="l"/>
            <a:endParaRPr lang="sr-Latn-RS" sz="2000" dirty="0">
              <a:solidFill>
                <a:schemeClr val="tx2"/>
              </a:solidFill>
              <a:latin typeface="Cambria" pitchFamily="18" charset="0"/>
            </a:endParaRPr>
          </a:p>
        </p:txBody>
      </p:sp>
      <p:pic>
        <p:nvPicPr>
          <p:cNvPr id="5" name="Picture 4">
            <a:extLst>
              <a:ext uri="{FF2B5EF4-FFF2-40B4-BE49-F238E27FC236}">
                <a16:creationId xmlns:a16="http://schemas.microsoft.com/office/drawing/2014/main" xmlns="" id="{4F3170D3-AD84-4F25-9808-4F5A30155B99}"/>
              </a:ext>
            </a:extLst>
          </p:cNvPr>
          <p:cNvPicPr>
            <a:picLocks noChangeAspect="1"/>
          </p:cNvPicPr>
          <p:nvPr/>
        </p:nvPicPr>
        <p:blipFill rotWithShape="1">
          <a:blip r:embed="rId3">
            <a:extLst>
              <a:ext uri="{28A0092B-C50C-407E-A947-70E740481C1C}">
                <a14:useLocalDpi xmlns:a14="http://schemas.microsoft.com/office/drawing/2010/main" val="0"/>
              </a:ext>
            </a:extLst>
          </a:blip>
          <a:srcRect b="11667"/>
          <a:stretch/>
        </p:blipFill>
        <p:spPr>
          <a:xfrm>
            <a:off x="163831" y="3798276"/>
            <a:ext cx="4743099" cy="2799076"/>
          </a:xfrm>
          <a:prstGeom prst="rect">
            <a:avLst/>
          </a:prstGeom>
        </p:spPr>
      </p:pic>
      <p:pic>
        <p:nvPicPr>
          <p:cNvPr id="7" name="Picture 6">
            <a:extLst>
              <a:ext uri="{FF2B5EF4-FFF2-40B4-BE49-F238E27FC236}">
                <a16:creationId xmlns:a16="http://schemas.microsoft.com/office/drawing/2014/main" xmlns="" id="{C392DCE9-86B3-4268-95DC-CCE928EF4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947" y="4433834"/>
            <a:ext cx="5143946" cy="967824"/>
          </a:xfrm>
          <a:prstGeom prst="rect">
            <a:avLst/>
          </a:prstGeom>
        </p:spPr>
      </p:pic>
      <p:cxnSp>
        <p:nvCxnSpPr>
          <p:cNvPr id="10" name="Straight Arrow Connector 9">
            <a:extLst>
              <a:ext uri="{FF2B5EF4-FFF2-40B4-BE49-F238E27FC236}">
                <a16:creationId xmlns:a16="http://schemas.microsoft.com/office/drawing/2014/main" xmlns="" id="{7885FC14-C91B-47A1-BCE2-2F8963D405B8}"/>
              </a:ext>
            </a:extLst>
          </p:cNvPr>
          <p:cNvCxnSpPr/>
          <p:nvPr/>
        </p:nvCxnSpPr>
        <p:spPr>
          <a:xfrm flipV="1">
            <a:off x="2406546" y="4551986"/>
            <a:ext cx="118872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724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352928" cy="720080"/>
          </a:xfrm>
        </p:spPr>
        <p:txBody>
          <a:bodyPr>
            <a:normAutofit fontScale="90000"/>
          </a:bodyPr>
          <a:lstStyle/>
          <a:p>
            <a:pPr algn="l"/>
            <a:r>
              <a:rPr lang="sr-Latn-RS" dirty="0">
                <a:solidFill>
                  <a:schemeClr val="tx2"/>
                </a:solidFill>
                <a:latin typeface="Cambria" pitchFamily="18" charset="0"/>
              </a:rPr>
              <a:t>Git naredbe – Čuvanje izmena (1)</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772816"/>
            <a:ext cx="8568952" cy="4673334"/>
          </a:xfrm>
        </p:spPr>
        <p:txBody>
          <a:bodyPr>
            <a:normAutofit/>
          </a:bodyPr>
          <a:lstStyle/>
          <a:p>
            <a:pPr algn="l"/>
            <a:r>
              <a:rPr lang="sr-Latn-RS" sz="2000" dirty="0">
                <a:solidFill>
                  <a:schemeClr val="tx2"/>
                </a:solidFill>
                <a:latin typeface="Cambria" pitchFamily="18" charset="0"/>
              </a:rPr>
              <a:t>Da bi poslali snapshot promenjene verzije nekog fajla/direktorijuma u repozitorijum, moramo prvo da pošaljemo snapshot u pripremni prostor (tzv. </a:t>
            </a:r>
            <a:r>
              <a:rPr lang="sr-Latn-RS" sz="2000" i="1" dirty="0">
                <a:solidFill>
                  <a:schemeClr val="tx2"/>
                </a:solidFill>
                <a:latin typeface="Cambria" pitchFamily="18" charset="0"/>
              </a:rPr>
              <a:t>index</a:t>
            </a:r>
            <a:r>
              <a:rPr lang="sr-Latn-RS" sz="2000" dirty="0">
                <a:solidFill>
                  <a:schemeClr val="tx2"/>
                </a:solidFill>
                <a:latin typeface="Cambria" pitchFamily="18" charset="0"/>
              </a:rPr>
              <a:t>). Tek fajlovi koji se nalaze u ovom prostoru se mogu commit-ovati, tj. poslati u repozitorijum.</a:t>
            </a: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Direktorijum – </a:t>
            </a:r>
            <a:r>
              <a:rPr lang="sr-Latn-RS" sz="2000" b="1" dirty="0">
                <a:solidFill>
                  <a:schemeClr val="tx2"/>
                </a:solidFill>
                <a:latin typeface="Cambria" pitchFamily="18" charset="0"/>
              </a:rPr>
              <a:t>git add naziv/direktorijuma/*</a:t>
            </a:r>
          </a:p>
          <a:p>
            <a:pPr marL="342900" indent="-342900" algn="l">
              <a:buFont typeface="Arial" panose="020B0604020202020204" pitchFamily="34" charset="0"/>
              <a:buChar char="•"/>
            </a:pPr>
            <a:r>
              <a:rPr lang="sr-Latn-RS" sz="2000" dirty="0">
                <a:solidFill>
                  <a:schemeClr val="tx2"/>
                </a:solidFill>
                <a:latin typeface="Cambria" pitchFamily="18" charset="0"/>
              </a:rPr>
              <a:t>Fajl – </a:t>
            </a:r>
            <a:r>
              <a:rPr lang="sr-Latn-RS" sz="2000" b="1" dirty="0">
                <a:solidFill>
                  <a:schemeClr val="tx2"/>
                </a:solidFill>
                <a:latin typeface="Cambria" pitchFamily="18" charset="0"/>
              </a:rPr>
              <a:t>git add proba.txt</a:t>
            </a:r>
          </a:p>
          <a:p>
            <a:pPr marL="342900" indent="-342900" algn="l">
              <a:buFont typeface="Arial" panose="020B0604020202020204" pitchFamily="34" charset="0"/>
              <a:buChar char="•"/>
            </a:pPr>
            <a:r>
              <a:rPr lang="sr-Latn-RS" sz="2000" dirty="0">
                <a:solidFill>
                  <a:schemeClr val="tx2"/>
                </a:solidFill>
                <a:latin typeface="Cambria" pitchFamily="18" charset="0"/>
              </a:rPr>
              <a:t>Svih promenjenih fajlova određene ekstenzije iz root radnog foldera – </a:t>
            </a:r>
            <a:r>
              <a:rPr lang="sr-Latn-RS" sz="2000" b="1" dirty="0">
                <a:solidFill>
                  <a:schemeClr val="tx2"/>
                </a:solidFill>
                <a:latin typeface="Cambria" pitchFamily="18" charset="0"/>
              </a:rPr>
              <a:t>git add *.txt</a:t>
            </a:r>
          </a:p>
          <a:p>
            <a:pPr marL="342900" indent="-342900" algn="l">
              <a:buFont typeface="Arial" panose="020B0604020202020204" pitchFamily="34" charset="0"/>
              <a:buChar char="•"/>
            </a:pPr>
            <a:r>
              <a:rPr lang="sr-Latn-RS" sz="2000" dirty="0">
                <a:solidFill>
                  <a:schemeClr val="tx2"/>
                </a:solidFill>
                <a:latin typeface="Cambria" pitchFamily="18" charset="0"/>
              </a:rPr>
              <a:t>Svih promenjenih fajlova određene ekstenzije uključujući i iz podfoldera – </a:t>
            </a:r>
            <a:r>
              <a:rPr lang="sr-Latn-RS" sz="2000" b="1" dirty="0">
                <a:solidFill>
                  <a:schemeClr val="tx2"/>
                </a:solidFill>
                <a:latin typeface="Cambria" pitchFamily="18" charset="0"/>
              </a:rPr>
              <a:t>git add ’*.txt’</a:t>
            </a:r>
          </a:p>
          <a:p>
            <a:pPr marL="342900" indent="-342900" algn="l">
              <a:buFont typeface="Arial" panose="020B0604020202020204" pitchFamily="34" charset="0"/>
              <a:buChar char="•"/>
            </a:pPr>
            <a:r>
              <a:rPr lang="sr-Latn-RS" sz="2000" dirty="0">
                <a:solidFill>
                  <a:schemeClr val="tx2"/>
                </a:solidFill>
                <a:latin typeface="Cambria" pitchFamily="18" charset="0"/>
              </a:rPr>
              <a:t>Svih promenjenih fajlova iz radnog direktorijuma  - </a:t>
            </a:r>
            <a:r>
              <a:rPr lang="sr-Latn-RS" sz="2000" b="1" dirty="0">
                <a:solidFill>
                  <a:schemeClr val="tx2"/>
                </a:solidFill>
                <a:latin typeface="Cambria" pitchFamily="18" charset="0"/>
              </a:rPr>
              <a:t>git add .</a:t>
            </a:r>
          </a:p>
          <a:p>
            <a:pPr marL="342900" indent="-342900" algn="l">
              <a:buFont typeface="Arial" panose="020B0604020202020204" pitchFamily="34" charset="0"/>
              <a:buChar char="•"/>
            </a:pPr>
            <a:endParaRPr lang="sr-Latn-RS" sz="2000" dirty="0">
              <a:solidFill>
                <a:schemeClr val="tx2"/>
              </a:solidFill>
              <a:latin typeface="Cambria" pitchFamily="18" charset="0"/>
            </a:endParaRPr>
          </a:p>
        </p:txBody>
      </p:sp>
    </p:spTree>
    <p:extLst>
      <p:ext uri="{BB962C8B-B14F-4D97-AF65-F5344CB8AC3E}">
        <p14:creationId xmlns:p14="http://schemas.microsoft.com/office/powerpoint/2010/main" val="2528231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08912" cy="720080"/>
          </a:xfrm>
        </p:spPr>
        <p:txBody>
          <a:bodyPr>
            <a:normAutofit fontScale="90000"/>
          </a:bodyPr>
          <a:lstStyle/>
          <a:p>
            <a:pPr algn="l"/>
            <a:r>
              <a:rPr lang="sr-Latn-RS" dirty="0">
                <a:solidFill>
                  <a:schemeClr val="tx2"/>
                </a:solidFill>
                <a:latin typeface="Cambria" pitchFamily="18" charset="0"/>
              </a:rPr>
              <a:t>Git naredbe – Čuvanje izmena (2)</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772816"/>
            <a:ext cx="8568952" cy="4673334"/>
          </a:xfrm>
        </p:spPr>
        <p:txBody>
          <a:bodyPr>
            <a:normAutofit/>
          </a:bodyPr>
          <a:lstStyle/>
          <a:p>
            <a:pPr algn="l"/>
            <a:r>
              <a:rPr lang="sr-Latn-RS" sz="2000" b="1" u="sng" dirty="0">
                <a:solidFill>
                  <a:schemeClr val="tx2"/>
                </a:solidFill>
                <a:latin typeface="Cambria" pitchFamily="18" charset="0"/>
              </a:rPr>
              <a:t>Commit </a:t>
            </a:r>
            <a:r>
              <a:rPr lang="sr-Latn-RS" sz="2000" dirty="0">
                <a:solidFill>
                  <a:schemeClr val="tx2"/>
                </a:solidFill>
                <a:latin typeface="Cambria" pitchFamily="18" charset="0"/>
              </a:rPr>
              <a:t>– Sa commit-ovanjem pravimo snimak promene stanja fajlova, koje smo prethodno izabrali i prebacili u pripremni prostor.</a:t>
            </a:r>
          </a:p>
          <a:p>
            <a:pPr algn="l"/>
            <a:endParaRPr lang="sr-Latn-RS" sz="2000" b="1" u="sng" dirty="0">
              <a:solidFill>
                <a:schemeClr val="tx2"/>
              </a:solidFill>
              <a:latin typeface="Cambria" pitchFamily="18" charset="0"/>
            </a:endParaRPr>
          </a:p>
          <a:p>
            <a:pPr algn="l"/>
            <a:r>
              <a:rPr lang="sr-Latn-RS" sz="2000" dirty="0">
                <a:solidFill>
                  <a:schemeClr val="tx2"/>
                </a:solidFill>
                <a:latin typeface="Cambria" pitchFamily="18" charset="0"/>
              </a:rPr>
              <a:t>Komanda: </a:t>
            </a:r>
            <a:r>
              <a:rPr lang="sr-Latn-RS" sz="2000" b="1" dirty="0">
                <a:solidFill>
                  <a:schemeClr val="tx2"/>
                </a:solidFill>
                <a:latin typeface="Cambria" pitchFamily="18" charset="0"/>
              </a:rPr>
              <a:t>git commit –m </a:t>
            </a:r>
            <a:r>
              <a:rPr lang="en-US" sz="2000" b="1" dirty="0">
                <a:solidFill>
                  <a:schemeClr val="tx2"/>
                </a:solidFill>
                <a:latin typeface="Cambria" pitchFamily="18" charset="0"/>
              </a:rPr>
              <a:t>“</a:t>
            </a:r>
            <a:r>
              <a:rPr lang="sr-Latn-RS" sz="2000" b="1" dirty="0">
                <a:solidFill>
                  <a:schemeClr val="tx2"/>
                </a:solidFill>
                <a:latin typeface="Cambria" pitchFamily="18" charset="0"/>
              </a:rPr>
              <a:t>obavezan komentar faze</a:t>
            </a:r>
            <a:r>
              <a:rPr lang="en-US" sz="2000" b="1" dirty="0">
                <a:solidFill>
                  <a:schemeClr val="tx2"/>
                </a:solidFill>
                <a:latin typeface="Cambria" pitchFamily="18" charset="0"/>
              </a:rPr>
              <a:t>”</a:t>
            </a:r>
            <a:endParaRPr lang="sr-Latn-RS" sz="2000" b="1" dirty="0">
              <a:solidFill>
                <a:schemeClr val="tx2"/>
              </a:solidFill>
              <a:latin typeface="Cambria" pitchFamily="18" charset="0"/>
            </a:endParaRPr>
          </a:p>
          <a:p>
            <a:pPr algn="l"/>
            <a:endParaRPr lang="sr-Latn-RS" sz="2000" b="1" dirty="0">
              <a:solidFill>
                <a:schemeClr val="tx2"/>
              </a:solidFill>
              <a:latin typeface="Cambria" pitchFamily="18" charset="0"/>
            </a:endParaRPr>
          </a:p>
          <a:p>
            <a:pPr algn="l"/>
            <a:r>
              <a:rPr lang="sr-Latn-RS" sz="2000" b="1" u="sng" dirty="0">
                <a:solidFill>
                  <a:schemeClr val="tx2"/>
                </a:solidFill>
                <a:latin typeface="Cambria" pitchFamily="18" charset="0"/>
              </a:rPr>
              <a:t>Git push </a:t>
            </a:r>
            <a:r>
              <a:rPr lang="sr-Latn-RS" sz="2000" dirty="0">
                <a:solidFill>
                  <a:schemeClr val="tx2"/>
                </a:solidFill>
                <a:latin typeface="Cambria" pitchFamily="18" charset="0"/>
              </a:rPr>
              <a:t>– Običnim commit-om se promene ne šalju u udaljeni repozitorijum, nego se koristi posebna naredba </a:t>
            </a:r>
            <a:r>
              <a:rPr lang="en-US" sz="2000" dirty="0">
                <a:solidFill>
                  <a:schemeClr val="tx2"/>
                </a:solidFill>
                <a:latin typeface="Cambria" pitchFamily="18" charset="0"/>
              </a:rPr>
              <a:t>“</a:t>
            </a:r>
            <a:r>
              <a:rPr lang="sr-Latn-RS" sz="2000" dirty="0">
                <a:solidFill>
                  <a:schemeClr val="tx2"/>
                </a:solidFill>
                <a:latin typeface="Cambria" pitchFamily="18" charset="0"/>
              </a:rPr>
              <a:t>push</a:t>
            </a:r>
            <a:r>
              <a:rPr lang="en-US" sz="2000" dirty="0">
                <a:solidFill>
                  <a:schemeClr val="tx2"/>
                </a:solidFill>
                <a:latin typeface="Cambria" pitchFamily="18" charset="0"/>
              </a:rPr>
              <a:t>”</a:t>
            </a:r>
            <a:r>
              <a:rPr lang="sr-Latn-RS" sz="2000" dirty="0">
                <a:solidFill>
                  <a:schemeClr val="tx2"/>
                </a:solidFill>
                <a:latin typeface="Cambria" pitchFamily="18" charset="0"/>
              </a:rPr>
              <a:t>. Praksa je da u lokalu napravimo više komita, pa tek onda kad završimo neku celinu pošaljemo promene na udaljeni repozitorijum.</a:t>
            </a:r>
          </a:p>
          <a:p>
            <a:pPr algn="l"/>
            <a:endParaRPr lang="sr-Latn-RS" sz="2000" b="1" u="sng" dirty="0">
              <a:solidFill>
                <a:schemeClr val="tx2"/>
              </a:solidFill>
              <a:latin typeface="Cambria" pitchFamily="18" charset="0"/>
            </a:endParaRPr>
          </a:p>
          <a:p>
            <a:pPr algn="l"/>
            <a:r>
              <a:rPr lang="sr-Latn-RS" sz="2000" dirty="0">
                <a:solidFill>
                  <a:schemeClr val="tx2"/>
                </a:solidFill>
                <a:latin typeface="Cambria" pitchFamily="18" charset="0"/>
              </a:rPr>
              <a:t>Komanda: </a:t>
            </a:r>
            <a:r>
              <a:rPr lang="sr-Latn-RS" sz="2000" b="1" dirty="0">
                <a:solidFill>
                  <a:schemeClr val="tx2"/>
                </a:solidFill>
                <a:latin typeface="Cambria" pitchFamily="18" charset="0"/>
              </a:rPr>
              <a:t>git push</a:t>
            </a:r>
          </a:p>
          <a:p>
            <a:pPr algn="l"/>
            <a:endParaRPr lang="sr-Latn-RS" sz="2000" dirty="0">
              <a:solidFill>
                <a:schemeClr val="tx2"/>
              </a:solidFill>
              <a:latin typeface="Cambria" pitchFamily="18" charset="0"/>
            </a:endParaRPr>
          </a:p>
          <a:p>
            <a:pPr algn="l"/>
            <a:r>
              <a:rPr lang="sr-Latn-RS" sz="2000" dirty="0">
                <a:solidFill>
                  <a:schemeClr val="tx2"/>
                </a:solidFill>
                <a:latin typeface="Cambria" pitchFamily="18" charset="0"/>
              </a:rPr>
              <a:t>Ali...</a:t>
            </a:r>
          </a:p>
          <a:p>
            <a:pPr algn="l"/>
            <a:endParaRPr lang="sr-Latn-RS" sz="2000" dirty="0">
              <a:solidFill>
                <a:schemeClr val="tx2"/>
              </a:solidFill>
              <a:latin typeface="Cambria" pitchFamily="18" charset="0"/>
            </a:endParaRPr>
          </a:p>
        </p:txBody>
      </p:sp>
    </p:spTree>
    <p:extLst>
      <p:ext uri="{BB962C8B-B14F-4D97-AF65-F5344CB8AC3E}">
        <p14:creationId xmlns:p14="http://schemas.microsoft.com/office/powerpoint/2010/main" val="2424028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7344816" cy="720080"/>
          </a:xfrm>
        </p:spPr>
        <p:txBody>
          <a:bodyPr>
            <a:normAutofit fontScale="90000"/>
          </a:bodyPr>
          <a:lstStyle/>
          <a:p>
            <a:pPr algn="l"/>
            <a:r>
              <a:rPr lang="sr-Latn-RS" dirty="0">
                <a:solidFill>
                  <a:schemeClr val="tx2"/>
                </a:solidFill>
                <a:latin typeface="Cambria" pitchFamily="18" charset="0"/>
              </a:rPr>
              <a:t>Git naredbe</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772816"/>
            <a:ext cx="8568952" cy="4673334"/>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Zbog čestog zajedničkog korišćenja, da ne bi došlo do konfilkta, potrebno je izvršiti naredbu git pull i updejtovati projekat ukoliko je u međuvremenu došlo do nekih izmena</a:t>
            </a:r>
          </a:p>
          <a:p>
            <a:pPr algn="l"/>
            <a:r>
              <a:rPr lang="sr-Latn-RS" sz="2000" dirty="0">
                <a:solidFill>
                  <a:schemeClr val="tx2"/>
                </a:solidFill>
                <a:latin typeface="Cambria" pitchFamily="18" charset="0"/>
              </a:rPr>
              <a:t>Naredba: </a:t>
            </a:r>
            <a:r>
              <a:rPr lang="sr-Latn-RS" sz="2000" b="1" dirty="0">
                <a:solidFill>
                  <a:schemeClr val="tx2"/>
                </a:solidFill>
                <a:latin typeface="Cambria" pitchFamily="18" charset="0"/>
              </a:rPr>
              <a:t>git pull</a:t>
            </a:r>
          </a:p>
          <a:p>
            <a:pPr algn="l"/>
            <a:endParaRPr lang="sr-Latn-RS" sz="2000" dirty="0">
              <a:solidFill>
                <a:schemeClr val="tx2"/>
              </a:solidFill>
              <a:latin typeface="Cambria" pitchFamily="18" charset="0"/>
            </a:endParaRPr>
          </a:p>
          <a:p>
            <a:pPr algn="l"/>
            <a:endParaRPr lang="sr-Latn-RS" sz="2000" dirty="0">
              <a:solidFill>
                <a:schemeClr val="tx2"/>
              </a:solidFill>
              <a:latin typeface="Cambria" pitchFamily="18" charset="0"/>
            </a:endParaRP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Provera statusa fajlova – utvrđivanje koji fajlovi su u kom stanju</a:t>
            </a:r>
          </a:p>
          <a:p>
            <a:pPr algn="l"/>
            <a:endParaRPr lang="sr-Latn-RS" sz="2000" dirty="0">
              <a:solidFill>
                <a:schemeClr val="tx2"/>
              </a:solidFill>
              <a:latin typeface="Cambria" pitchFamily="18" charset="0"/>
            </a:endParaRPr>
          </a:p>
          <a:p>
            <a:pPr algn="l"/>
            <a:r>
              <a:rPr lang="sr-Latn-RS" sz="2000" dirty="0">
                <a:solidFill>
                  <a:schemeClr val="tx2"/>
                </a:solidFill>
                <a:latin typeface="Cambria" pitchFamily="18" charset="0"/>
              </a:rPr>
              <a:t>Naredba: </a:t>
            </a:r>
            <a:r>
              <a:rPr lang="sr-Latn-RS" sz="2000" b="1" dirty="0">
                <a:solidFill>
                  <a:schemeClr val="tx2"/>
                </a:solidFill>
                <a:latin typeface="Cambria" pitchFamily="18" charset="0"/>
              </a:rPr>
              <a:t>git status</a:t>
            </a:r>
          </a:p>
        </p:txBody>
      </p:sp>
      <p:pic>
        <p:nvPicPr>
          <p:cNvPr id="5" name="Picture 4">
            <a:extLst>
              <a:ext uri="{FF2B5EF4-FFF2-40B4-BE49-F238E27FC236}">
                <a16:creationId xmlns:a16="http://schemas.microsoft.com/office/drawing/2014/main" xmlns="" id="{CAFB1074-BEBF-4936-AFE5-49A0550F3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486" y="2838737"/>
            <a:ext cx="5797002" cy="576064"/>
          </a:xfrm>
          <a:prstGeom prst="rect">
            <a:avLst/>
          </a:prstGeom>
        </p:spPr>
      </p:pic>
      <p:pic>
        <p:nvPicPr>
          <p:cNvPr id="6" name="Picture 5">
            <a:extLst>
              <a:ext uri="{FF2B5EF4-FFF2-40B4-BE49-F238E27FC236}">
                <a16:creationId xmlns:a16="http://schemas.microsoft.com/office/drawing/2014/main" xmlns="" id="{75EA01D8-DFCE-42DB-B2F2-066147ED1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50" y="4797152"/>
            <a:ext cx="4561002" cy="864096"/>
          </a:xfrm>
          <a:prstGeom prst="rect">
            <a:avLst/>
          </a:prstGeom>
        </p:spPr>
      </p:pic>
    </p:spTree>
    <p:extLst>
      <p:ext uri="{BB962C8B-B14F-4D97-AF65-F5344CB8AC3E}">
        <p14:creationId xmlns:p14="http://schemas.microsoft.com/office/powerpoint/2010/main" val="337828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78098"/>
          </a:xfrm>
        </p:spPr>
        <p:txBody>
          <a:bodyPr/>
          <a:lstStyle/>
          <a:p>
            <a:r>
              <a:rPr lang="sr-Latn-RS" dirty="0" smtClean="0">
                <a:solidFill>
                  <a:srgbClr val="00B0F0"/>
                </a:solidFill>
              </a:rPr>
              <a:t>Ocena znanja</a:t>
            </a:r>
            <a:endParaRPr lang="en-US" dirty="0">
              <a:solidFill>
                <a:srgbClr val="00B0F0"/>
              </a:solidFill>
            </a:endParaRP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120496493"/>
              </p:ext>
            </p:extLst>
          </p:nvPr>
        </p:nvGraphicFramePr>
        <p:xfrm>
          <a:off x="395536" y="1412776"/>
          <a:ext cx="8352930" cy="4876800"/>
        </p:xfrm>
        <a:graphic>
          <a:graphicData uri="http://schemas.openxmlformats.org/drawingml/2006/table">
            <a:tbl>
              <a:tblPr firstRow="1" firstCol="1" lastRow="1" lastCol="1" bandRow="1" bandCol="1">
                <a:tableStyleId>{5C22544A-7EE6-4342-B048-85BDC9FD1C3A}</a:tableStyleId>
              </a:tblPr>
              <a:tblGrid>
                <a:gridCol w="2667517"/>
                <a:gridCol w="1931990"/>
                <a:gridCol w="1933140"/>
                <a:gridCol w="1820283"/>
              </a:tblGrid>
              <a:tr h="423797">
                <a:tc gridSpan="4">
                  <a:txBody>
                    <a:bodyPr/>
                    <a:lstStyle/>
                    <a:p>
                      <a:pPr marL="0" marR="0" algn="ctr">
                        <a:spcBef>
                          <a:spcPts val="0"/>
                        </a:spcBef>
                        <a:spcAft>
                          <a:spcPts val="0"/>
                        </a:spcAft>
                      </a:pPr>
                      <a:r>
                        <a:rPr lang="pl-PL" sz="2800" dirty="0" smtClean="0">
                          <a:effectLst/>
                        </a:rPr>
                        <a:t>Ocena  znanja (maksimalni broj poena 100)</a:t>
                      </a:r>
                      <a:endParaRPr lang="en-US" sz="2800" dirty="0">
                        <a:effectLst/>
                        <a:latin typeface="Times New Roman"/>
                        <a:ea typeface="Times New Roman"/>
                      </a:endParaRPr>
                    </a:p>
                  </a:txBody>
                  <a:tcPr marL="47286" marR="47286" marT="0" marB="0"/>
                </a:tc>
                <a:tc hMerge="1">
                  <a:txBody>
                    <a:bodyPr/>
                    <a:lstStyle/>
                    <a:p>
                      <a:endParaRPr lang="en-US"/>
                    </a:p>
                  </a:txBody>
                  <a:tcPr/>
                </a:tc>
                <a:tc hMerge="1">
                  <a:txBody>
                    <a:bodyPr/>
                    <a:lstStyle/>
                    <a:p>
                      <a:endParaRPr lang="en-US"/>
                    </a:p>
                  </a:txBody>
                  <a:tcPr/>
                </a:tc>
                <a:tc hMerge="1">
                  <a:txBody>
                    <a:bodyPr/>
                    <a:lstStyle/>
                    <a:p>
                      <a:endParaRPr lang="en-US"/>
                    </a:p>
                  </a:txBody>
                  <a:tcPr/>
                </a:tc>
              </a:tr>
              <a:tr h="353163">
                <a:tc>
                  <a:txBody>
                    <a:bodyPr/>
                    <a:lstStyle/>
                    <a:p>
                      <a:pPr marL="0" marR="0">
                        <a:spcBef>
                          <a:spcPts val="0"/>
                        </a:spcBef>
                        <a:spcAft>
                          <a:spcPts val="0"/>
                        </a:spcAft>
                      </a:pPr>
                      <a:r>
                        <a:rPr lang="sr-Latn-RS" sz="2400" dirty="0" smtClean="0">
                          <a:effectLst/>
                          <a:latin typeface="+mn-lt"/>
                        </a:rPr>
                        <a:t>Predispitne</a:t>
                      </a:r>
                      <a:r>
                        <a:rPr lang="sr-Latn-RS" sz="2400" baseline="0" dirty="0" smtClean="0">
                          <a:effectLst/>
                          <a:latin typeface="+mn-lt"/>
                        </a:rPr>
                        <a:t> obaveze</a:t>
                      </a:r>
                      <a:endParaRPr lang="en-US" sz="2400" dirty="0">
                        <a:effectLst/>
                        <a:latin typeface="+mn-lt"/>
                        <a:ea typeface="Times New Roman"/>
                      </a:endParaRPr>
                    </a:p>
                  </a:txBody>
                  <a:tcPr marL="47286" marR="47286" marT="0" marB="0"/>
                </a:tc>
                <a:tc>
                  <a:txBody>
                    <a:bodyPr/>
                    <a:lstStyle/>
                    <a:p>
                      <a:pPr marL="0" marR="0">
                        <a:spcBef>
                          <a:spcPts val="0"/>
                        </a:spcBef>
                        <a:spcAft>
                          <a:spcPts val="0"/>
                        </a:spcAft>
                      </a:pPr>
                      <a:r>
                        <a:rPr lang="sr-Latn-RS" sz="2400" b="1" dirty="0" smtClean="0">
                          <a:effectLst/>
                          <a:latin typeface="+mn-lt"/>
                          <a:ea typeface="+mn-ea"/>
                        </a:rPr>
                        <a:t>Broj</a:t>
                      </a:r>
                      <a:r>
                        <a:rPr lang="sr-Latn-RS" sz="2400" b="1" baseline="0" dirty="0" smtClean="0">
                          <a:effectLst/>
                          <a:latin typeface="+mn-lt"/>
                          <a:ea typeface="+mn-ea"/>
                        </a:rPr>
                        <a:t> poena</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Latn-RS" sz="2400" b="1" dirty="0" smtClean="0">
                          <a:effectLst/>
                          <a:latin typeface="+mn-lt"/>
                        </a:rPr>
                        <a:t>Završni ispit</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Latn-RS" sz="2400" dirty="0" smtClean="0">
                          <a:effectLst/>
                          <a:latin typeface="+mn-lt"/>
                          <a:ea typeface="Times New Roman"/>
                        </a:rPr>
                        <a:t>Broj poena</a:t>
                      </a:r>
                      <a:endParaRPr lang="en-US" sz="2400" dirty="0">
                        <a:effectLst/>
                        <a:latin typeface="+mn-lt"/>
                        <a:ea typeface="Times New Roman"/>
                      </a:endParaRPr>
                    </a:p>
                  </a:txBody>
                  <a:tcPr marL="47286" marR="47286" marT="0" marB="0"/>
                </a:tc>
              </a:tr>
              <a:tr h="706328">
                <a:tc>
                  <a:txBody>
                    <a:bodyPr/>
                    <a:lstStyle/>
                    <a:p>
                      <a:pPr marL="0" marR="0">
                        <a:spcBef>
                          <a:spcPts val="0"/>
                        </a:spcBef>
                        <a:spcAft>
                          <a:spcPts val="0"/>
                        </a:spcAft>
                      </a:pPr>
                      <a:r>
                        <a:rPr lang="sr-Latn-RS" sz="2400" dirty="0" smtClean="0">
                          <a:effectLst/>
                          <a:latin typeface="+mn-lt"/>
                          <a:ea typeface="+mn-ea"/>
                        </a:rPr>
                        <a:t>Aktivnost</a:t>
                      </a:r>
                      <a:r>
                        <a:rPr lang="sr-Latn-RS" sz="2400" baseline="0" dirty="0" smtClean="0">
                          <a:effectLst/>
                          <a:latin typeface="+mn-lt"/>
                          <a:ea typeface="+mn-ea"/>
                        </a:rPr>
                        <a:t> u toku predavanja</a:t>
                      </a:r>
                      <a:endParaRPr lang="en-US" sz="2400" dirty="0">
                        <a:effectLst/>
                        <a:latin typeface="+mn-lt"/>
                        <a:ea typeface="Times New Roman"/>
                      </a:endParaRPr>
                    </a:p>
                  </a:txBody>
                  <a:tcPr marL="47286" marR="47286" marT="0" marB="0"/>
                </a:tc>
                <a:tc>
                  <a:txBody>
                    <a:bodyPr/>
                    <a:lstStyle/>
                    <a:p>
                      <a:pPr marL="0" marR="0">
                        <a:spcBef>
                          <a:spcPts val="0"/>
                        </a:spcBef>
                        <a:spcAft>
                          <a:spcPts val="0"/>
                        </a:spcAft>
                      </a:pPr>
                      <a:r>
                        <a:rPr lang="sr-Cyrl-CS" sz="2400" b="1" dirty="0">
                          <a:effectLst/>
                          <a:latin typeface="+mn-lt"/>
                        </a:rPr>
                        <a:t>10</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Latn-RS" sz="2400" b="1" dirty="0" smtClean="0">
                          <a:effectLst/>
                          <a:latin typeface="+mn-lt"/>
                          <a:ea typeface="+mn-ea"/>
                        </a:rPr>
                        <a:t>Pismeni</a:t>
                      </a:r>
                      <a:r>
                        <a:rPr lang="sr-Latn-RS" sz="2400" b="1" baseline="0" dirty="0" smtClean="0">
                          <a:effectLst/>
                          <a:latin typeface="+mn-lt"/>
                          <a:ea typeface="+mn-ea"/>
                        </a:rPr>
                        <a:t> ispit</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Cyrl-CS" sz="2400" dirty="0">
                          <a:effectLst/>
                          <a:latin typeface="+mn-lt"/>
                        </a:rPr>
                        <a:t>20</a:t>
                      </a:r>
                      <a:endParaRPr lang="en-US" sz="2400" dirty="0">
                        <a:effectLst/>
                        <a:latin typeface="+mn-lt"/>
                        <a:ea typeface="Times New Roman"/>
                      </a:endParaRPr>
                    </a:p>
                  </a:txBody>
                  <a:tcPr marL="47286" marR="47286" marT="0" marB="0"/>
                </a:tc>
              </a:tr>
              <a:tr h="353163">
                <a:tc>
                  <a:txBody>
                    <a:bodyPr/>
                    <a:lstStyle/>
                    <a:p>
                      <a:pPr marL="0" marR="0">
                        <a:spcBef>
                          <a:spcPts val="0"/>
                        </a:spcBef>
                        <a:spcAft>
                          <a:spcPts val="0"/>
                        </a:spcAft>
                      </a:pPr>
                      <a:r>
                        <a:rPr lang="sr-Latn-RS" sz="2400" dirty="0" smtClean="0">
                          <a:effectLst/>
                          <a:latin typeface="+mn-lt"/>
                          <a:ea typeface="Times New Roman"/>
                        </a:rPr>
                        <a:t>Praktična</a:t>
                      </a:r>
                      <a:r>
                        <a:rPr lang="sr-Latn-RS" sz="2400" baseline="0" dirty="0" smtClean="0">
                          <a:effectLst/>
                          <a:latin typeface="+mn-lt"/>
                          <a:ea typeface="Times New Roman"/>
                        </a:rPr>
                        <a:t> nastava</a:t>
                      </a:r>
                      <a:endParaRPr lang="en-US" sz="2400" dirty="0">
                        <a:effectLst/>
                        <a:latin typeface="+mn-lt"/>
                        <a:ea typeface="Times New Roman"/>
                      </a:endParaRPr>
                    </a:p>
                  </a:txBody>
                  <a:tcPr marL="47286" marR="47286" marT="0" marB="0"/>
                </a:tc>
                <a:tc>
                  <a:txBody>
                    <a:bodyPr/>
                    <a:lstStyle/>
                    <a:p>
                      <a:pPr marL="0" marR="0">
                        <a:spcBef>
                          <a:spcPts val="0"/>
                        </a:spcBef>
                        <a:spcAft>
                          <a:spcPts val="0"/>
                        </a:spcAft>
                      </a:pPr>
                      <a:r>
                        <a:rPr lang="sr-Cyrl-CS" sz="2400" b="1">
                          <a:effectLst/>
                          <a:latin typeface="+mn-lt"/>
                        </a:rPr>
                        <a:t> </a:t>
                      </a:r>
                      <a:endParaRPr lang="en-US" sz="2400" b="1">
                        <a:effectLst/>
                        <a:latin typeface="+mn-lt"/>
                        <a:ea typeface="Times New Roman"/>
                      </a:endParaRPr>
                    </a:p>
                  </a:txBody>
                  <a:tcPr marL="47286" marR="47286" marT="0" marB="0"/>
                </a:tc>
                <a:tc>
                  <a:txBody>
                    <a:bodyPr/>
                    <a:lstStyle/>
                    <a:p>
                      <a:pPr marL="0" marR="0">
                        <a:spcBef>
                          <a:spcPts val="0"/>
                        </a:spcBef>
                        <a:spcAft>
                          <a:spcPts val="0"/>
                        </a:spcAft>
                      </a:pPr>
                      <a:r>
                        <a:rPr lang="sr-Latn-RS" sz="2400" b="1" dirty="0" smtClean="0">
                          <a:effectLst/>
                          <a:latin typeface="+mn-lt"/>
                          <a:ea typeface="+mn-ea"/>
                        </a:rPr>
                        <a:t>Usmeni</a:t>
                      </a:r>
                      <a:r>
                        <a:rPr lang="sr-Latn-RS" sz="2400" b="1" baseline="0" dirty="0" smtClean="0">
                          <a:effectLst/>
                          <a:latin typeface="+mn-lt"/>
                          <a:ea typeface="+mn-ea"/>
                        </a:rPr>
                        <a:t> ispit</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Cyrl-CS" sz="2400" dirty="0">
                          <a:effectLst/>
                          <a:latin typeface="+mn-lt"/>
                        </a:rPr>
                        <a:t>25</a:t>
                      </a:r>
                      <a:endParaRPr lang="en-US" sz="2400" dirty="0">
                        <a:effectLst/>
                        <a:latin typeface="+mn-lt"/>
                        <a:ea typeface="Times New Roman"/>
                      </a:endParaRPr>
                    </a:p>
                  </a:txBody>
                  <a:tcPr marL="47286" marR="47286" marT="0" marB="0"/>
                </a:tc>
              </a:tr>
              <a:tr h="353163">
                <a:tc>
                  <a:txBody>
                    <a:bodyPr/>
                    <a:lstStyle/>
                    <a:p>
                      <a:pPr marL="0" marR="0">
                        <a:spcBef>
                          <a:spcPts val="0"/>
                        </a:spcBef>
                        <a:spcAft>
                          <a:spcPts val="0"/>
                        </a:spcAft>
                      </a:pPr>
                      <a:r>
                        <a:rPr lang="sr-Latn-RS" sz="2400" dirty="0" smtClean="0">
                          <a:effectLst/>
                          <a:latin typeface="+mn-lt"/>
                          <a:ea typeface="Times New Roman"/>
                        </a:rPr>
                        <a:t>Kolokvijumi</a:t>
                      </a:r>
                      <a:endParaRPr lang="en-US" sz="2400" dirty="0">
                        <a:effectLst/>
                        <a:latin typeface="+mn-lt"/>
                        <a:ea typeface="Times New Roman"/>
                      </a:endParaRPr>
                    </a:p>
                  </a:txBody>
                  <a:tcPr marL="47286" marR="47286" marT="0" marB="0"/>
                </a:tc>
                <a:tc>
                  <a:txBody>
                    <a:bodyPr/>
                    <a:lstStyle/>
                    <a:p>
                      <a:pPr marL="0" marR="0">
                        <a:spcBef>
                          <a:spcPts val="0"/>
                        </a:spcBef>
                        <a:spcAft>
                          <a:spcPts val="0"/>
                        </a:spcAft>
                      </a:pPr>
                      <a:r>
                        <a:rPr lang="sr-Cyrl-CS" sz="2400" b="1" dirty="0" smtClean="0">
                          <a:effectLst/>
                          <a:latin typeface="+mn-lt"/>
                        </a:rPr>
                        <a:t>45</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en-US" sz="2400" b="1" dirty="0" smtClean="0">
                          <a:effectLst/>
                          <a:latin typeface="+mn-lt"/>
                          <a:ea typeface="Times New Roman"/>
                        </a:rPr>
                        <a:t>…</a:t>
                      </a:r>
                      <a:endParaRPr lang="en-US" sz="2400" b="1" dirty="0">
                        <a:effectLst/>
                        <a:latin typeface="+mn-lt"/>
                        <a:ea typeface="Times New Roman"/>
                      </a:endParaRPr>
                    </a:p>
                  </a:txBody>
                  <a:tcPr marL="47286" marR="47286" marT="0" marB="0"/>
                </a:tc>
                <a:tc>
                  <a:txBody>
                    <a:bodyPr/>
                    <a:lstStyle/>
                    <a:p>
                      <a:pPr marL="0" marR="0">
                        <a:spcBef>
                          <a:spcPts val="0"/>
                        </a:spcBef>
                        <a:spcAft>
                          <a:spcPts val="0"/>
                        </a:spcAft>
                      </a:pPr>
                      <a:r>
                        <a:rPr lang="sr-Cyrl-CS" sz="2400" dirty="0">
                          <a:effectLst/>
                          <a:latin typeface="+mn-lt"/>
                        </a:rPr>
                        <a:t> </a:t>
                      </a:r>
                      <a:endParaRPr lang="en-US" sz="2400" dirty="0">
                        <a:effectLst/>
                        <a:latin typeface="+mn-lt"/>
                        <a:ea typeface="Times New Roman"/>
                      </a:endParaRPr>
                    </a:p>
                  </a:txBody>
                  <a:tcPr marL="47286" marR="47286" marT="0" marB="0"/>
                </a:tc>
              </a:tr>
              <a:tr h="353163">
                <a:tc>
                  <a:txBody>
                    <a:bodyPr/>
                    <a:lstStyle/>
                    <a:p>
                      <a:pPr marL="0" marR="0">
                        <a:spcBef>
                          <a:spcPts val="0"/>
                        </a:spcBef>
                        <a:spcAft>
                          <a:spcPts val="0"/>
                        </a:spcAft>
                      </a:pPr>
                      <a:r>
                        <a:rPr lang="sr-Latn-RS" sz="2400" dirty="0" smtClean="0">
                          <a:effectLst/>
                          <a:latin typeface="+mn-lt"/>
                          <a:ea typeface="+mn-ea"/>
                        </a:rPr>
                        <a:t>Seminarski</a:t>
                      </a:r>
                      <a:endParaRPr lang="en-US" sz="2400" dirty="0">
                        <a:effectLst/>
                        <a:latin typeface="+mn-lt"/>
                        <a:ea typeface="Times New Roman"/>
                      </a:endParaRPr>
                    </a:p>
                  </a:txBody>
                  <a:tcPr marL="47286" marR="47286" marT="0" marB="0"/>
                </a:tc>
                <a:tc>
                  <a:txBody>
                    <a:bodyPr/>
                    <a:lstStyle/>
                    <a:p>
                      <a:pPr marL="0" marR="0">
                        <a:spcBef>
                          <a:spcPts val="0"/>
                        </a:spcBef>
                        <a:spcAft>
                          <a:spcPts val="0"/>
                        </a:spcAft>
                      </a:pPr>
                      <a:r>
                        <a:rPr lang="sr-Cyrl-CS" sz="2400">
                          <a:effectLst/>
                          <a:latin typeface="+mn-lt"/>
                        </a:rPr>
                        <a:t> </a:t>
                      </a:r>
                      <a:endParaRPr lang="en-US" sz="2400">
                        <a:effectLst/>
                        <a:latin typeface="+mn-lt"/>
                        <a:ea typeface="Times New Roman"/>
                      </a:endParaRPr>
                    </a:p>
                  </a:txBody>
                  <a:tcPr marL="47286" marR="47286" marT="0" marB="0"/>
                </a:tc>
                <a:tc>
                  <a:txBody>
                    <a:bodyPr/>
                    <a:lstStyle/>
                    <a:p>
                      <a:pPr marL="0" marR="0">
                        <a:spcBef>
                          <a:spcPts val="0"/>
                        </a:spcBef>
                        <a:spcAft>
                          <a:spcPts val="0"/>
                        </a:spcAft>
                      </a:pPr>
                      <a:r>
                        <a:rPr lang="sr-Cyrl-CS" sz="2400">
                          <a:effectLst/>
                          <a:latin typeface="+mn-lt"/>
                        </a:rPr>
                        <a:t> </a:t>
                      </a:r>
                      <a:endParaRPr lang="en-US" sz="2400">
                        <a:effectLst/>
                        <a:latin typeface="+mn-lt"/>
                        <a:ea typeface="Times New Roman"/>
                      </a:endParaRPr>
                    </a:p>
                  </a:txBody>
                  <a:tcPr marL="47286" marR="47286" marT="0" marB="0"/>
                </a:tc>
                <a:tc>
                  <a:txBody>
                    <a:bodyPr/>
                    <a:lstStyle/>
                    <a:p>
                      <a:pPr marL="0" marR="0">
                        <a:spcBef>
                          <a:spcPts val="0"/>
                        </a:spcBef>
                        <a:spcAft>
                          <a:spcPts val="0"/>
                        </a:spcAft>
                      </a:pPr>
                      <a:r>
                        <a:rPr lang="sr-Cyrl-CS" sz="2400" dirty="0">
                          <a:effectLst/>
                          <a:latin typeface="+mn-lt"/>
                        </a:rPr>
                        <a:t> </a:t>
                      </a:r>
                      <a:endParaRPr lang="en-US" sz="2400" dirty="0">
                        <a:effectLst/>
                        <a:latin typeface="+mn-lt"/>
                        <a:ea typeface="Times New Roman"/>
                      </a:endParaRPr>
                    </a:p>
                  </a:txBody>
                  <a:tcPr marL="47286" marR="47286" marT="0" marB="0"/>
                </a:tc>
              </a:tr>
              <a:tr h="423797">
                <a:tc gridSpan="4">
                  <a:txBody>
                    <a:bodyPr/>
                    <a:lstStyle/>
                    <a:p>
                      <a:pPr marL="0" marR="0" algn="ctr">
                        <a:spcBef>
                          <a:spcPts val="0"/>
                        </a:spcBef>
                        <a:spcAft>
                          <a:spcPts val="0"/>
                        </a:spcAft>
                      </a:pPr>
                      <a:r>
                        <a:rPr lang="sr-Latn-RS" sz="2800" dirty="0" smtClean="0">
                          <a:effectLst/>
                          <a:latin typeface="+mn-lt"/>
                          <a:ea typeface="Times New Roman"/>
                        </a:rPr>
                        <a:t>Način ocenjivanja  za ostvaren</a:t>
                      </a:r>
                      <a:r>
                        <a:rPr lang="sr-Latn-RS" sz="2800" baseline="0" dirty="0" smtClean="0">
                          <a:effectLst/>
                          <a:latin typeface="+mn-lt"/>
                          <a:ea typeface="Times New Roman"/>
                        </a:rPr>
                        <a:t> broj poena</a:t>
                      </a:r>
                      <a:endParaRPr lang="en-US" sz="2800" dirty="0">
                        <a:effectLst/>
                        <a:latin typeface="+mn-lt"/>
                        <a:ea typeface="Times New Roman"/>
                      </a:endParaRPr>
                    </a:p>
                  </a:txBody>
                  <a:tcPr marL="47286" marR="47286" marT="0" marB="0"/>
                </a:tc>
                <a:tc hMerge="1">
                  <a:txBody>
                    <a:bodyPr/>
                    <a:lstStyle/>
                    <a:p>
                      <a:pPr marL="0" marR="0">
                        <a:spcBef>
                          <a:spcPts val="0"/>
                        </a:spcBef>
                        <a:spcAft>
                          <a:spcPts val="0"/>
                        </a:spcAft>
                      </a:pPr>
                      <a:endParaRPr lang="en-US" sz="1800">
                        <a:effectLst/>
                        <a:latin typeface="Times New Roman"/>
                        <a:ea typeface="Times New Roman"/>
                      </a:endParaRPr>
                    </a:p>
                  </a:txBody>
                  <a:tcPr marL="47286" marR="47286" marT="0" marB="0"/>
                </a:tc>
                <a:tc hMerge="1">
                  <a:txBody>
                    <a:bodyPr/>
                    <a:lstStyle/>
                    <a:p>
                      <a:endParaRPr lang="en-US"/>
                    </a:p>
                  </a:txBody>
                  <a:tcPr/>
                </a:tc>
                <a:tc hMerge="1">
                  <a:txBody>
                    <a:bodyPr/>
                    <a:lstStyle/>
                    <a:p>
                      <a:pPr marL="0" marR="0">
                        <a:spcBef>
                          <a:spcPts val="0"/>
                        </a:spcBef>
                        <a:spcAft>
                          <a:spcPts val="0"/>
                        </a:spcAft>
                      </a:pPr>
                      <a:endParaRPr lang="en-US" sz="1800" dirty="0">
                        <a:effectLst/>
                        <a:latin typeface="Times New Roman"/>
                        <a:ea typeface="Times New Roman"/>
                      </a:endParaRPr>
                    </a:p>
                  </a:txBody>
                  <a:tcPr marL="47286" marR="47286" marT="0" marB="0"/>
                </a:tc>
              </a:tr>
              <a:tr h="353163">
                <a:tc rowSpan="5">
                  <a:txBody>
                    <a:bodyPr/>
                    <a:lstStyle/>
                    <a:p>
                      <a:pPr marL="0" marR="0" algn="ctr">
                        <a:spcBef>
                          <a:spcPts val="0"/>
                        </a:spcBef>
                        <a:spcAft>
                          <a:spcPts val="0"/>
                        </a:spcAft>
                      </a:pPr>
                      <a:r>
                        <a:rPr lang="sr-Latn-RS" sz="2400" b="1" dirty="0" smtClean="0">
                          <a:effectLst/>
                          <a:latin typeface="+mn-lt"/>
                          <a:ea typeface="Times New Roman"/>
                        </a:rPr>
                        <a:t>Broj poena</a:t>
                      </a:r>
                      <a:endParaRPr lang="en-US" sz="2400" b="1" dirty="0">
                        <a:effectLst/>
                        <a:latin typeface="+mn-lt"/>
                        <a:ea typeface="Times New Roman"/>
                      </a:endParaRPr>
                    </a:p>
                  </a:txBody>
                  <a:tcPr marL="47286" marR="47286" marT="0" marB="0" anchor="ctr"/>
                </a:tc>
                <a:tc gridSpan="2">
                  <a:txBody>
                    <a:bodyPr/>
                    <a:lstStyle/>
                    <a:p>
                      <a:pPr marL="0" marR="0" algn="ctr">
                        <a:spcBef>
                          <a:spcPts val="0"/>
                        </a:spcBef>
                        <a:spcAft>
                          <a:spcPts val="0"/>
                        </a:spcAft>
                      </a:pPr>
                      <a:r>
                        <a:rPr lang="sr-Latn-RS" sz="2400" b="1" dirty="0" smtClean="0">
                          <a:solidFill>
                            <a:schemeClr val="tx1"/>
                          </a:solidFill>
                          <a:effectLst/>
                          <a:latin typeface="+mn-lt"/>
                          <a:ea typeface="Times New Roman"/>
                        </a:rPr>
                        <a:t>51</a:t>
                      </a:r>
                      <a:r>
                        <a:rPr lang="sr-Latn-RS" sz="2400" b="1" baseline="0" dirty="0" smtClean="0">
                          <a:solidFill>
                            <a:schemeClr val="tx1"/>
                          </a:solidFill>
                          <a:effectLst/>
                          <a:latin typeface="+mn-lt"/>
                          <a:ea typeface="Times New Roman"/>
                        </a:rPr>
                        <a:t> – 60</a:t>
                      </a:r>
                      <a:endParaRPr lang="en-US" sz="2400" b="1" dirty="0">
                        <a:solidFill>
                          <a:schemeClr val="tx1"/>
                        </a:solidFill>
                        <a:effectLst/>
                        <a:latin typeface="+mn-lt"/>
                        <a:ea typeface="Times New Roman"/>
                      </a:endParaRPr>
                    </a:p>
                  </a:txBody>
                  <a:tcPr marL="47286" marR="47286" marT="0" marB="0">
                    <a:solidFill>
                      <a:srgbClr val="4F81BD"/>
                    </a:solidFill>
                  </a:tcPr>
                </a:tc>
                <a:tc hMerge="1">
                  <a:txBody>
                    <a:bodyPr/>
                    <a:lstStyle/>
                    <a:p>
                      <a:endParaRPr lang="en-US"/>
                    </a:p>
                  </a:txBody>
                  <a:tcPr/>
                </a:tc>
                <a:tc>
                  <a:txBody>
                    <a:bodyPr/>
                    <a:lstStyle/>
                    <a:p>
                      <a:pPr marL="0" marR="0">
                        <a:spcBef>
                          <a:spcPts val="0"/>
                        </a:spcBef>
                        <a:spcAft>
                          <a:spcPts val="0"/>
                        </a:spcAft>
                      </a:pPr>
                      <a:r>
                        <a:rPr lang="sr-Latn-RS" sz="2400" b="1" dirty="0" smtClean="0">
                          <a:effectLst/>
                          <a:latin typeface="+mn-lt"/>
                          <a:ea typeface="Times New Roman"/>
                        </a:rPr>
                        <a:t>6 (šest)</a:t>
                      </a:r>
                      <a:endParaRPr lang="en-US" sz="2400" b="1" dirty="0">
                        <a:effectLst/>
                        <a:latin typeface="+mn-lt"/>
                        <a:ea typeface="Times New Roman"/>
                      </a:endParaRPr>
                    </a:p>
                  </a:txBody>
                  <a:tcPr marL="47286" marR="47286" marT="0" marB="0"/>
                </a:tc>
              </a:tr>
              <a:tr h="353163">
                <a:tc vMerge="1">
                  <a:txBody>
                    <a:bodyPr/>
                    <a:lstStyle/>
                    <a:p>
                      <a:pPr marL="0" marR="0">
                        <a:spcBef>
                          <a:spcPts val="0"/>
                        </a:spcBef>
                        <a:spcAft>
                          <a:spcPts val="0"/>
                        </a:spcAft>
                      </a:pPr>
                      <a:endParaRPr lang="en-US" sz="1800" dirty="0">
                        <a:effectLst/>
                        <a:latin typeface="Times New Roman"/>
                        <a:ea typeface="Times New Roman"/>
                      </a:endParaRPr>
                    </a:p>
                  </a:txBody>
                  <a:tcPr marL="47286" marR="47286" marT="0" marB="0"/>
                </a:tc>
                <a:tc gridSpan="2">
                  <a:txBody>
                    <a:bodyPr/>
                    <a:lstStyle/>
                    <a:p>
                      <a:pPr marL="0" marR="0" algn="ctr">
                        <a:spcBef>
                          <a:spcPts val="0"/>
                        </a:spcBef>
                        <a:spcAft>
                          <a:spcPts val="0"/>
                        </a:spcAft>
                      </a:pPr>
                      <a:r>
                        <a:rPr lang="sr-Latn-RS" sz="2400" b="1" dirty="0" smtClean="0">
                          <a:solidFill>
                            <a:schemeClr val="tx1"/>
                          </a:solidFill>
                          <a:effectLst/>
                          <a:latin typeface="+mn-lt"/>
                          <a:ea typeface="Times New Roman"/>
                        </a:rPr>
                        <a:t>61 – 70</a:t>
                      </a:r>
                      <a:endParaRPr lang="en-US" sz="2400" b="1" dirty="0">
                        <a:solidFill>
                          <a:schemeClr val="tx1"/>
                        </a:solidFill>
                        <a:effectLst/>
                        <a:latin typeface="+mn-lt"/>
                        <a:ea typeface="Times New Roman"/>
                      </a:endParaRPr>
                    </a:p>
                  </a:txBody>
                  <a:tcPr marL="47286" marR="47286" marT="0" marB="0"/>
                </a:tc>
                <a:tc hMerge="1">
                  <a:txBody>
                    <a:bodyPr/>
                    <a:lstStyle/>
                    <a:p>
                      <a:endParaRPr lang="en-US"/>
                    </a:p>
                  </a:txBody>
                  <a:tcPr/>
                </a:tc>
                <a:tc>
                  <a:txBody>
                    <a:bodyPr/>
                    <a:lstStyle/>
                    <a:p>
                      <a:pPr marL="0" marR="0">
                        <a:spcBef>
                          <a:spcPts val="0"/>
                        </a:spcBef>
                        <a:spcAft>
                          <a:spcPts val="0"/>
                        </a:spcAft>
                      </a:pPr>
                      <a:r>
                        <a:rPr lang="sr-Latn-RS" sz="2400" b="1" dirty="0" smtClean="0">
                          <a:effectLst/>
                          <a:latin typeface="+mn-lt"/>
                          <a:ea typeface="Times New Roman"/>
                        </a:rPr>
                        <a:t>7 (sedam)</a:t>
                      </a:r>
                      <a:endParaRPr lang="en-US" sz="2400" b="1" dirty="0">
                        <a:effectLst/>
                        <a:latin typeface="+mn-lt"/>
                        <a:ea typeface="Times New Roman"/>
                      </a:endParaRPr>
                    </a:p>
                  </a:txBody>
                  <a:tcPr marL="47286" marR="47286" marT="0" marB="0"/>
                </a:tc>
              </a:tr>
              <a:tr h="353163">
                <a:tc vMerge="1">
                  <a:txBody>
                    <a:bodyPr/>
                    <a:lstStyle/>
                    <a:p>
                      <a:pPr marL="0" marR="0">
                        <a:spcBef>
                          <a:spcPts val="0"/>
                        </a:spcBef>
                        <a:spcAft>
                          <a:spcPts val="0"/>
                        </a:spcAft>
                      </a:pPr>
                      <a:endParaRPr lang="en-US" sz="1800" dirty="0">
                        <a:effectLst/>
                        <a:latin typeface="Times New Roman"/>
                        <a:ea typeface="Times New Roman"/>
                      </a:endParaRPr>
                    </a:p>
                  </a:txBody>
                  <a:tcPr marL="47286" marR="47286" marT="0" marB="0"/>
                </a:tc>
                <a:tc gridSpan="2">
                  <a:txBody>
                    <a:bodyPr/>
                    <a:lstStyle/>
                    <a:p>
                      <a:pPr marL="0" marR="0" algn="ctr">
                        <a:spcBef>
                          <a:spcPts val="0"/>
                        </a:spcBef>
                        <a:spcAft>
                          <a:spcPts val="0"/>
                        </a:spcAft>
                      </a:pPr>
                      <a:r>
                        <a:rPr lang="sr-Latn-RS" sz="2400" b="1" dirty="0" smtClean="0">
                          <a:solidFill>
                            <a:schemeClr val="tx1"/>
                          </a:solidFill>
                          <a:effectLst/>
                          <a:latin typeface="+mn-lt"/>
                          <a:ea typeface="Times New Roman"/>
                        </a:rPr>
                        <a:t>71 – 80</a:t>
                      </a:r>
                      <a:endParaRPr lang="en-US" sz="2400" b="1" dirty="0">
                        <a:solidFill>
                          <a:schemeClr val="tx1"/>
                        </a:solidFill>
                        <a:effectLst/>
                        <a:latin typeface="+mn-lt"/>
                        <a:ea typeface="Times New Roman"/>
                      </a:endParaRPr>
                    </a:p>
                  </a:txBody>
                  <a:tcPr marL="47286" marR="47286" marT="0" marB="0">
                    <a:solidFill>
                      <a:srgbClr val="4F81BD"/>
                    </a:solidFill>
                  </a:tcPr>
                </a:tc>
                <a:tc hMerge="1">
                  <a:txBody>
                    <a:bodyPr/>
                    <a:lstStyle/>
                    <a:p>
                      <a:endParaRPr lang="en-US"/>
                    </a:p>
                  </a:txBody>
                  <a:tcPr/>
                </a:tc>
                <a:tc>
                  <a:txBody>
                    <a:bodyPr/>
                    <a:lstStyle/>
                    <a:p>
                      <a:pPr marL="0" marR="0">
                        <a:spcBef>
                          <a:spcPts val="0"/>
                        </a:spcBef>
                        <a:spcAft>
                          <a:spcPts val="0"/>
                        </a:spcAft>
                      </a:pPr>
                      <a:r>
                        <a:rPr lang="sr-Latn-RS" sz="2400" b="1" dirty="0" smtClean="0">
                          <a:effectLst/>
                          <a:latin typeface="+mn-lt"/>
                          <a:ea typeface="Times New Roman"/>
                        </a:rPr>
                        <a:t>8 (osam)</a:t>
                      </a:r>
                      <a:endParaRPr lang="en-US" sz="2400" b="1" dirty="0">
                        <a:effectLst/>
                        <a:latin typeface="+mn-lt"/>
                        <a:ea typeface="Times New Roman"/>
                      </a:endParaRPr>
                    </a:p>
                  </a:txBody>
                  <a:tcPr marL="47286" marR="47286" marT="0" marB="0"/>
                </a:tc>
              </a:tr>
              <a:tr h="353163">
                <a:tc vMerge="1">
                  <a:txBody>
                    <a:bodyPr/>
                    <a:lstStyle/>
                    <a:p>
                      <a:pPr marL="0" marR="0">
                        <a:spcBef>
                          <a:spcPts val="0"/>
                        </a:spcBef>
                        <a:spcAft>
                          <a:spcPts val="0"/>
                        </a:spcAft>
                      </a:pPr>
                      <a:endParaRPr lang="en-US" sz="1800" dirty="0">
                        <a:effectLst/>
                        <a:latin typeface="Times New Roman"/>
                        <a:ea typeface="Times New Roman"/>
                      </a:endParaRPr>
                    </a:p>
                  </a:txBody>
                  <a:tcPr marL="47286" marR="47286" marT="0" marB="0"/>
                </a:tc>
                <a:tc gridSpan="2">
                  <a:txBody>
                    <a:bodyPr/>
                    <a:lstStyle/>
                    <a:p>
                      <a:pPr marL="0" marR="0" algn="ctr">
                        <a:spcBef>
                          <a:spcPts val="0"/>
                        </a:spcBef>
                        <a:spcAft>
                          <a:spcPts val="0"/>
                        </a:spcAft>
                      </a:pPr>
                      <a:r>
                        <a:rPr lang="sr-Latn-RS" sz="2400" b="1" dirty="0" smtClean="0">
                          <a:solidFill>
                            <a:schemeClr val="tx1"/>
                          </a:solidFill>
                          <a:effectLst/>
                          <a:latin typeface="+mn-lt"/>
                          <a:ea typeface="Times New Roman"/>
                        </a:rPr>
                        <a:t>81 - 90</a:t>
                      </a:r>
                      <a:endParaRPr lang="en-US" sz="2400" b="1" dirty="0">
                        <a:solidFill>
                          <a:schemeClr val="tx1"/>
                        </a:solidFill>
                        <a:effectLst/>
                        <a:latin typeface="+mn-lt"/>
                        <a:ea typeface="Times New Roman"/>
                      </a:endParaRPr>
                    </a:p>
                  </a:txBody>
                  <a:tcPr marL="47286" marR="47286" marT="0" marB="0" anchor="ctr"/>
                </a:tc>
                <a:tc hMerge="1">
                  <a:txBody>
                    <a:bodyPr/>
                    <a:lstStyle/>
                    <a:p>
                      <a:endParaRPr lang="en-US"/>
                    </a:p>
                  </a:txBody>
                  <a:tcPr/>
                </a:tc>
                <a:tc>
                  <a:txBody>
                    <a:bodyPr/>
                    <a:lstStyle/>
                    <a:p>
                      <a:pPr marL="0" marR="0">
                        <a:spcBef>
                          <a:spcPts val="0"/>
                        </a:spcBef>
                        <a:spcAft>
                          <a:spcPts val="0"/>
                        </a:spcAft>
                      </a:pPr>
                      <a:r>
                        <a:rPr lang="sr-Latn-RS" sz="2400" b="1" dirty="0" smtClean="0">
                          <a:effectLst/>
                          <a:latin typeface="+mn-lt"/>
                          <a:ea typeface="Times New Roman"/>
                        </a:rPr>
                        <a:t>9 (devet)</a:t>
                      </a:r>
                      <a:endParaRPr lang="en-US" sz="2400" b="1" dirty="0">
                        <a:effectLst/>
                        <a:latin typeface="+mn-lt"/>
                        <a:ea typeface="Times New Roman"/>
                      </a:endParaRPr>
                    </a:p>
                  </a:txBody>
                  <a:tcPr marL="47286" marR="47286" marT="0" marB="0"/>
                </a:tc>
              </a:tr>
              <a:tr h="353163">
                <a:tc vMerge="1">
                  <a:txBody>
                    <a:bodyPr/>
                    <a:lstStyle/>
                    <a:p>
                      <a:pPr marL="0" marR="0">
                        <a:spcBef>
                          <a:spcPts val="0"/>
                        </a:spcBef>
                        <a:spcAft>
                          <a:spcPts val="0"/>
                        </a:spcAft>
                      </a:pPr>
                      <a:endParaRPr lang="en-US" sz="1800" dirty="0">
                        <a:effectLst/>
                        <a:latin typeface="Times New Roman"/>
                        <a:ea typeface="Times New Roman"/>
                      </a:endParaRPr>
                    </a:p>
                  </a:txBody>
                  <a:tcPr marL="47286" marR="47286" marT="0" marB="0"/>
                </a:tc>
                <a:tc gridSpan="2">
                  <a:txBody>
                    <a:bodyPr/>
                    <a:lstStyle/>
                    <a:p>
                      <a:pPr marL="0" marR="0" algn="ctr">
                        <a:spcBef>
                          <a:spcPts val="0"/>
                        </a:spcBef>
                        <a:spcAft>
                          <a:spcPts val="0"/>
                        </a:spcAft>
                      </a:pPr>
                      <a:r>
                        <a:rPr lang="sr-Latn-RS" sz="2400" b="1" dirty="0" smtClean="0">
                          <a:solidFill>
                            <a:schemeClr val="tx1"/>
                          </a:solidFill>
                          <a:effectLst/>
                          <a:latin typeface="+mn-lt"/>
                          <a:ea typeface="Times New Roman"/>
                        </a:rPr>
                        <a:t>91 - 100</a:t>
                      </a:r>
                      <a:endParaRPr lang="en-US" sz="2400" b="1" dirty="0">
                        <a:solidFill>
                          <a:schemeClr val="tx1"/>
                        </a:solidFill>
                        <a:effectLst/>
                        <a:latin typeface="+mn-lt"/>
                        <a:ea typeface="Times New Roman"/>
                      </a:endParaRPr>
                    </a:p>
                  </a:txBody>
                  <a:tcPr marL="47286" marR="47286" marT="0" marB="0"/>
                </a:tc>
                <a:tc hMerge="1">
                  <a:txBody>
                    <a:bodyPr/>
                    <a:lstStyle/>
                    <a:p>
                      <a:endParaRPr lang="en-US"/>
                    </a:p>
                  </a:txBody>
                  <a:tcPr/>
                </a:tc>
                <a:tc>
                  <a:txBody>
                    <a:bodyPr/>
                    <a:lstStyle/>
                    <a:p>
                      <a:pPr marL="0" marR="0">
                        <a:spcBef>
                          <a:spcPts val="0"/>
                        </a:spcBef>
                        <a:spcAft>
                          <a:spcPts val="0"/>
                        </a:spcAft>
                      </a:pPr>
                      <a:r>
                        <a:rPr lang="sr-Latn-RS" sz="2400" b="1" dirty="0" smtClean="0">
                          <a:effectLst/>
                          <a:latin typeface="+mn-lt"/>
                          <a:ea typeface="Times New Roman"/>
                        </a:rPr>
                        <a:t>10 (deset)</a:t>
                      </a:r>
                      <a:endParaRPr lang="en-US" sz="2400" b="1" dirty="0">
                        <a:effectLst/>
                        <a:latin typeface="+mn-lt"/>
                        <a:ea typeface="Times New Roman"/>
                      </a:endParaRPr>
                    </a:p>
                  </a:txBody>
                  <a:tcPr marL="47286" marR="47286" marT="0" marB="0"/>
                </a:tc>
              </a:tr>
            </a:tbl>
          </a:graphicData>
        </a:graphic>
      </p:graphicFrame>
    </p:spTree>
    <p:extLst>
      <p:ext uri="{BB962C8B-B14F-4D97-AF65-F5344CB8AC3E}">
        <p14:creationId xmlns:p14="http://schemas.microsoft.com/office/powerpoint/2010/main" val="481035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7344816" cy="720080"/>
          </a:xfrm>
        </p:spPr>
        <p:txBody>
          <a:bodyPr>
            <a:normAutofit fontScale="90000"/>
          </a:bodyPr>
          <a:lstStyle/>
          <a:p>
            <a:pPr algn="l"/>
            <a:r>
              <a:rPr lang="sr-Latn-RS" dirty="0">
                <a:solidFill>
                  <a:schemeClr val="tx2"/>
                </a:solidFill>
                <a:latin typeface="Cambria" pitchFamily="18" charset="0"/>
              </a:rPr>
              <a:t>Git naredbe</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828799"/>
            <a:ext cx="8568952" cy="720080"/>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Životni ciklus statusa fajlova</a:t>
            </a:r>
          </a:p>
        </p:txBody>
      </p:sp>
      <p:pic>
        <p:nvPicPr>
          <p:cNvPr id="7" name="Picture 6">
            <a:extLst>
              <a:ext uri="{FF2B5EF4-FFF2-40B4-BE49-F238E27FC236}">
                <a16:creationId xmlns:a16="http://schemas.microsoft.com/office/drawing/2014/main" xmlns="" id="{54675BAF-0075-4A39-BB21-F8D4A568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20" y="2874686"/>
            <a:ext cx="6840760" cy="2930578"/>
          </a:xfrm>
          <a:prstGeom prst="rect">
            <a:avLst/>
          </a:prstGeom>
        </p:spPr>
      </p:pic>
    </p:spTree>
    <p:extLst>
      <p:ext uri="{BB962C8B-B14F-4D97-AF65-F5344CB8AC3E}">
        <p14:creationId xmlns:p14="http://schemas.microsoft.com/office/powerpoint/2010/main" val="85831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naredbe – poništavanje promena</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828798"/>
            <a:ext cx="8568952" cy="4624537"/>
          </a:xfrm>
        </p:spPr>
        <p:txBody>
          <a:bodyPr>
            <a:normAutofit/>
          </a:bodyPr>
          <a:lstStyle/>
          <a:p>
            <a:pPr marL="342900" indent="-342900" algn="l">
              <a:buFont typeface="Arial" panose="020B0604020202020204" pitchFamily="34" charset="0"/>
              <a:buChar char="•"/>
            </a:pPr>
            <a:r>
              <a:rPr lang="sr-Latn-RS" sz="2000" u="sng" dirty="0">
                <a:solidFill>
                  <a:schemeClr val="tx2"/>
                </a:solidFill>
                <a:latin typeface="Cambria" pitchFamily="18" charset="0"/>
              </a:rPr>
              <a:t>Pražnjenje </a:t>
            </a:r>
            <a:r>
              <a:rPr lang="en-US" sz="2000" u="sng" dirty="0">
                <a:solidFill>
                  <a:schemeClr val="tx2"/>
                </a:solidFill>
                <a:latin typeface="Cambria" pitchFamily="18" charset="0"/>
              </a:rPr>
              <a:t>“</a:t>
            </a:r>
            <a:r>
              <a:rPr lang="sr-Latn-RS" sz="2000" i="1" u="sng" dirty="0">
                <a:solidFill>
                  <a:schemeClr val="tx2"/>
                </a:solidFill>
                <a:latin typeface="Cambria" pitchFamily="18" charset="0"/>
              </a:rPr>
              <a:t>stagging area</a:t>
            </a:r>
            <a:r>
              <a:rPr lang="en-US" sz="2000" u="sng" dirty="0">
                <a:solidFill>
                  <a:schemeClr val="tx2"/>
                </a:solidFill>
                <a:latin typeface="Cambria" pitchFamily="18" charset="0"/>
              </a:rPr>
              <a:t>”</a:t>
            </a:r>
            <a:r>
              <a:rPr lang="sr-Latn-RS" sz="2000" u="sng" dirty="0">
                <a:solidFill>
                  <a:schemeClr val="tx2"/>
                </a:solidFill>
                <a:latin typeface="Cambria" pitchFamily="18" charset="0"/>
              </a:rPr>
              <a:t> (</a:t>
            </a:r>
            <a:r>
              <a:rPr lang="sr-Latn-RS" sz="2000" i="1" u="sng" dirty="0">
                <a:solidFill>
                  <a:schemeClr val="tx2"/>
                </a:solidFill>
                <a:latin typeface="Cambria" pitchFamily="18" charset="0"/>
              </a:rPr>
              <a:t>index-a</a:t>
            </a:r>
            <a:r>
              <a:rPr lang="sr-Latn-RS" sz="2000" u="sng" dirty="0">
                <a:solidFill>
                  <a:schemeClr val="tx2"/>
                </a:solidFill>
                <a:latin typeface="Cambria" pitchFamily="18" charset="0"/>
              </a:rPr>
              <a:t>) </a:t>
            </a:r>
            <a:r>
              <a:rPr lang="sr-Latn-RS" sz="2000" dirty="0">
                <a:solidFill>
                  <a:schemeClr val="tx2"/>
                </a:solidFill>
                <a:latin typeface="Cambria" pitchFamily="18" charset="0"/>
              </a:rPr>
              <a:t>– ukoliko smo greškom poslali fajlove na </a:t>
            </a:r>
            <a:r>
              <a:rPr lang="en-US" sz="2000" dirty="0">
                <a:solidFill>
                  <a:schemeClr val="tx2"/>
                </a:solidFill>
                <a:latin typeface="Cambria" pitchFamily="18" charset="0"/>
              </a:rPr>
              <a:t>“</a:t>
            </a:r>
            <a:r>
              <a:rPr lang="sr-Latn-RS" sz="2000" i="1" dirty="0">
                <a:solidFill>
                  <a:schemeClr val="tx2"/>
                </a:solidFill>
                <a:latin typeface="Cambria" pitchFamily="18" charset="0"/>
              </a:rPr>
              <a:t>stagging area</a:t>
            </a:r>
            <a:r>
              <a:rPr lang="en-US" sz="2000" dirty="0">
                <a:solidFill>
                  <a:schemeClr val="tx2"/>
                </a:solidFill>
                <a:latin typeface="Cambria" pitchFamily="18" charset="0"/>
              </a:rPr>
              <a:t>”</a:t>
            </a:r>
            <a:r>
              <a:rPr lang="sr-Latn-RS" sz="2000" dirty="0">
                <a:solidFill>
                  <a:schemeClr val="tx2"/>
                </a:solidFill>
                <a:latin typeface="Cambria" pitchFamily="18" charset="0"/>
              </a:rPr>
              <a:t> tj.</a:t>
            </a:r>
            <a:r>
              <a:rPr lang="en-US" sz="2000" dirty="0">
                <a:solidFill>
                  <a:schemeClr val="tx2"/>
                </a:solidFill>
                <a:latin typeface="Cambria" pitchFamily="18" charset="0"/>
              </a:rPr>
              <a:t> “</a:t>
            </a:r>
            <a:r>
              <a:rPr lang="sr-Latn-RS" sz="2000" i="1" dirty="0">
                <a:solidFill>
                  <a:schemeClr val="tx2"/>
                </a:solidFill>
                <a:latin typeface="Cambria" pitchFamily="18" charset="0"/>
              </a:rPr>
              <a:t>index</a:t>
            </a:r>
            <a:r>
              <a:rPr lang="en-US" sz="2000" dirty="0">
                <a:solidFill>
                  <a:schemeClr val="tx2"/>
                </a:solidFill>
                <a:latin typeface="Cambria" pitchFamily="18" charset="0"/>
              </a:rPr>
              <a:t>”</a:t>
            </a:r>
            <a:r>
              <a:rPr lang="sr-Latn-RS" sz="2000" dirty="0">
                <a:solidFill>
                  <a:schemeClr val="tx2"/>
                </a:solidFill>
                <a:latin typeface="Cambria" pitchFamily="18" charset="0"/>
              </a:rPr>
              <a:t>, uklanjanje svih fajlova odatle je moguće izvšenjem sledeće naredbe: </a:t>
            </a:r>
            <a:r>
              <a:rPr lang="sr-Latn-RS" sz="2000" b="1" dirty="0">
                <a:solidFill>
                  <a:schemeClr val="tx2"/>
                </a:solidFill>
                <a:latin typeface="Cambria" pitchFamily="18" charset="0"/>
              </a:rPr>
              <a:t>git reset HEAD .</a:t>
            </a:r>
          </a:p>
          <a:p>
            <a:pPr algn="l"/>
            <a:endParaRPr lang="sr-Latn-RS" sz="2000" b="1" dirty="0">
              <a:solidFill>
                <a:schemeClr val="tx2"/>
              </a:solidFill>
              <a:latin typeface="Cambria" pitchFamily="18" charset="0"/>
            </a:endParaRPr>
          </a:p>
          <a:p>
            <a:pPr marL="342900" indent="-342900" algn="l">
              <a:buFont typeface="Arial" panose="020B0604020202020204" pitchFamily="34" charset="0"/>
              <a:buChar char="•"/>
            </a:pPr>
            <a:r>
              <a:rPr lang="sr-Latn-RS" sz="2000" u="sng" dirty="0">
                <a:solidFill>
                  <a:schemeClr val="tx2"/>
                </a:solidFill>
                <a:latin typeface="Cambria" pitchFamily="18" charset="0"/>
              </a:rPr>
              <a:t>Povratak stanja fajla sa poslednjeg commit-a </a:t>
            </a:r>
            <a:r>
              <a:rPr lang="sr-Latn-RS" sz="2000" dirty="0">
                <a:solidFill>
                  <a:schemeClr val="tx2"/>
                </a:solidFill>
                <a:latin typeface="Cambria" pitchFamily="18" charset="0"/>
              </a:rPr>
              <a:t>– ukoliko još nismo komitovali izmene napravljene u određenom fajlu, a želimo da vratimo verziju koja je sačuvana poslednjim komitom, dovoljno je prebaciti se na taj fajl </a:t>
            </a:r>
            <a:r>
              <a:rPr lang="en-US" sz="2000" dirty="0">
                <a:solidFill>
                  <a:schemeClr val="tx2"/>
                </a:solidFill>
                <a:latin typeface="Cambria" pitchFamily="18" charset="0"/>
              </a:rPr>
              <a:t>“</a:t>
            </a:r>
            <a:r>
              <a:rPr lang="sr-Latn-RS" sz="2000" i="1" dirty="0">
                <a:solidFill>
                  <a:schemeClr val="tx2"/>
                </a:solidFill>
                <a:latin typeface="Cambria" pitchFamily="18" charset="0"/>
              </a:rPr>
              <a:t>checkout</a:t>
            </a:r>
            <a:r>
              <a:rPr lang="en-US" sz="2000" dirty="0">
                <a:solidFill>
                  <a:schemeClr val="tx2"/>
                </a:solidFill>
                <a:latin typeface="Cambria" pitchFamily="18" charset="0"/>
              </a:rPr>
              <a:t>”</a:t>
            </a:r>
            <a:r>
              <a:rPr lang="sr-Latn-RS" sz="2000" dirty="0">
                <a:solidFill>
                  <a:schemeClr val="tx2"/>
                </a:solidFill>
                <a:latin typeface="Cambria" pitchFamily="18" charset="0"/>
              </a:rPr>
              <a:t> naredbom i promene će biti zaboravljene jer ih nismo ni komitovali. </a:t>
            </a:r>
          </a:p>
          <a:p>
            <a:pPr marL="342900" indent="-342900" algn="l">
              <a:buFontTx/>
              <a:buChar char="-"/>
            </a:pPr>
            <a:r>
              <a:rPr lang="sr-Latn-RS" sz="2000" dirty="0">
                <a:solidFill>
                  <a:schemeClr val="tx2"/>
                </a:solidFill>
                <a:latin typeface="Cambria" pitchFamily="18" charset="0"/>
              </a:rPr>
              <a:t>Naredba (za fajl): </a:t>
            </a:r>
            <a:r>
              <a:rPr lang="sr-Latn-RS" sz="2000" b="1" dirty="0">
                <a:solidFill>
                  <a:schemeClr val="tx2"/>
                </a:solidFill>
                <a:latin typeface="Cambria" pitchFamily="18" charset="0"/>
              </a:rPr>
              <a:t>git checkout -- fajl.ektenzija</a:t>
            </a:r>
          </a:p>
          <a:p>
            <a:pPr marL="342900" indent="-342900" algn="l">
              <a:buFontTx/>
              <a:buChar char="-"/>
            </a:pPr>
            <a:r>
              <a:rPr lang="sr-Latn-RS" sz="2000" dirty="0">
                <a:solidFill>
                  <a:schemeClr val="tx2"/>
                </a:solidFill>
                <a:latin typeface="Cambria" pitchFamily="18" charset="0"/>
              </a:rPr>
              <a:t>Naredba (fajl </a:t>
            </a:r>
            <a:r>
              <a:rPr lang="sr-Latn-RS" sz="2000" i="1" dirty="0">
                <a:solidFill>
                  <a:schemeClr val="tx2"/>
                </a:solidFill>
                <a:latin typeface="Cambria" pitchFamily="18" charset="0"/>
              </a:rPr>
              <a:t>proba.txt </a:t>
            </a:r>
            <a:r>
              <a:rPr lang="sr-Latn-RS" sz="2000" dirty="0">
                <a:solidFill>
                  <a:schemeClr val="tx2"/>
                </a:solidFill>
                <a:latin typeface="Cambria" pitchFamily="18" charset="0"/>
              </a:rPr>
              <a:t>koji se nalazi unutar foldera </a:t>
            </a:r>
            <a:r>
              <a:rPr lang="en-US" sz="2000" dirty="0">
                <a:solidFill>
                  <a:schemeClr val="tx2"/>
                </a:solidFill>
                <a:latin typeface="Cambria" pitchFamily="18" charset="0"/>
              </a:rPr>
              <a:t>“</a:t>
            </a:r>
            <a:r>
              <a:rPr lang="sr-Latn-RS" sz="2000" i="1" dirty="0">
                <a:solidFill>
                  <a:schemeClr val="tx2"/>
                </a:solidFill>
                <a:latin typeface="Cambria" pitchFamily="18" charset="0"/>
              </a:rPr>
              <a:t>probni_folder</a:t>
            </a:r>
            <a:r>
              <a:rPr lang="en-US" sz="2000" dirty="0">
                <a:solidFill>
                  <a:schemeClr val="tx2"/>
                </a:solidFill>
                <a:latin typeface="Cambria" pitchFamily="18" charset="0"/>
              </a:rPr>
              <a:t>”</a:t>
            </a:r>
            <a:r>
              <a:rPr lang="sr-Latn-RS" sz="2000" dirty="0">
                <a:solidFill>
                  <a:schemeClr val="tx2"/>
                </a:solidFill>
                <a:latin typeface="Cambria" pitchFamily="18" charset="0"/>
              </a:rPr>
              <a:t>):</a:t>
            </a:r>
          </a:p>
          <a:p>
            <a:pPr algn="l"/>
            <a:r>
              <a:rPr lang="sr-Latn-RS" sz="2000" dirty="0">
                <a:solidFill>
                  <a:schemeClr val="tx2"/>
                </a:solidFill>
                <a:latin typeface="Cambria" pitchFamily="18" charset="0"/>
              </a:rPr>
              <a:t>	</a:t>
            </a:r>
            <a:r>
              <a:rPr lang="sr-Latn-RS" sz="2000" b="1" dirty="0">
                <a:solidFill>
                  <a:schemeClr val="tx2"/>
                </a:solidFill>
                <a:latin typeface="Cambria" pitchFamily="18" charset="0"/>
              </a:rPr>
              <a:t>cd probni_folder</a:t>
            </a:r>
          </a:p>
          <a:p>
            <a:pPr algn="l"/>
            <a:r>
              <a:rPr lang="sr-Latn-RS" sz="2000" b="1" dirty="0">
                <a:solidFill>
                  <a:schemeClr val="tx2"/>
                </a:solidFill>
                <a:latin typeface="Cambria" pitchFamily="18" charset="0"/>
              </a:rPr>
              <a:t>	git checkout -- proba.txt</a:t>
            </a:r>
          </a:p>
        </p:txBody>
      </p:sp>
      <p:sp>
        <p:nvSpPr>
          <p:cNvPr id="4" name="Rectangle 3">
            <a:extLst>
              <a:ext uri="{FF2B5EF4-FFF2-40B4-BE49-F238E27FC236}">
                <a16:creationId xmlns:a16="http://schemas.microsoft.com/office/drawing/2014/main" xmlns="" id="{1838647C-0744-4F44-AAE4-217269E3D439}"/>
              </a:ext>
            </a:extLst>
          </p:cNvPr>
          <p:cNvSpPr/>
          <p:nvPr/>
        </p:nvSpPr>
        <p:spPr>
          <a:xfrm>
            <a:off x="1259632" y="5517232"/>
            <a:ext cx="3168352" cy="7920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4F81BD"/>
              </a:solidFill>
            </a:endParaRPr>
          </a:p>
        </p:txBody>
      </p:sp>
    </p:spTree>
    <p:extLst>
      <p:ext uri="{BB962C8B-B14F-4D97-AF65-F5344CB8AC3E}">
        <p14:creationId xmlns:p14="http://schemas.microsoft.com/office/powerpoint/2010/main" val="3775654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naredbe – poništavanje promena</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828799"/>
            <a:ext cx="8568952" cy="4552530"/>
          </a:xfrm>
        </p:spPr>
        <p:txBody>
          <a:bodyPr>
            <a:normAutofit/>
          </a:bodyPr>
          <a:lstStyle/>
          <a:p>
            <a:pPr marL="342900" indent="-342900" algn="l">
              <a:buFont typeface="Arial" panose="020B0604020202020204" pitchFamily="34" charset="0"/>
              <a:buChar char="•"/>
            </a:pPr>
            <a:r>
              <a:rPr lang="sr-Latn-RS" sz="2000" u="sng" dirty="0">
                <a:solidFill>
                  <a:schemeClr val="tx2"/>
                </a:solidFill>
                <a:latin typeface="Cambria" pitchFamily="18" charset="0"/>
              </a:rPr>
              <a:t>Povratak stanja svih fajlova od poslednjeg komita </a:t>
            </a:r>
            <a:r>
              <a:rPr lang="sr-Latn-RS" sz="2000" dirty="0">
                <a:solidFill>
                  <a:schemeClr val="tx2"/>
                </a:solidFill>
                <a:latin typeface="Cambria" pitchFamily="18" charset="0"/>
              </a:rPr>
              <a:t>– povratak svih fajlova koji još nisu komitovani, vraćamo naredbom: </a:t>
            </a:r>
          </a:p>
          <a:p>
            <a:pPr algn="l"/>
            <a:r>
              <a:rPr lang="sr-Latn-RS" sz="2000" b="1" dirty="0">
                <a:solidFill>
                  <a:schemeClr val="tx2"/>
                </a:solidFill>
                <a:latin typeface="Cambria" pitchFamily="18" charset="0"/>
              </a:rPr>
              <a:t>	git  checkout  --  .</a:t>
            </a:r>
          </a:p>
          <a:p>
            <a:pPr algn="l"/>
            <a:endParaRPr lang="sr-Latn-RS" sz="2000" b="1"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Naredba </a:t>
            </a:r>
            <a:r>
              <a:rPr lang="en-US" sz="2000" dirty="0">
                <a:solidFill>
                  <a:schemeClr val="tx2"/>
                </a:solidFill>
                <a:latin typeface="Cambria" pitchFamily="18" charset="0"/>
              </a:rPr>
              <a:t>“</a:t>
            </a:r>
            <a:r>
              <a:rPr lang="sr-Latn-RS" sz="2000" i="1" dirty="0">
                <a:solidFill>
                  <a:schemeClr val="tx2"/>
                </a:solidFill>
                <a:latin typeface="Cambria" pitchFamily="18" charset="0"/>
              </a:rPr>
              <a:t>revert</a:t>
            </a:r>
            <a:r>
              <a:rPr lang="en-US" sz="2000" dirty="0">
                <a:solidFill>
                  <a:schemeClr val="tx2"/>
                </a:solidFill>
                <a:latin typeface="Cambria" pitchFamily="18" charset="0"/>
              </a:rPr>
              <a:t>”</a:t>
            </a:r>
            <a:r>
              <a:rPr lang="sr-Latn-RS" sz="2000" dirty="0">
                <a:solidFill>
                  <a:schemeClr val="tx2"/>
                </a:solidFill>
                <a:latin typeface="Cambria" pitchFamily="18" charset="0"/>
              </a:rPr>
              <a:t> se koristi za poništavanje komitovanih promena. Sa ovom naredbom se </a:t>
            </a:r>
            <a:r>
              <a:rPr lang="en-US" sz="2000" dirty="0">
                <a:solidFill>
                  <a:schemeClr val="tx2"/>
                </a:solidFill>
                <a:latin typeface="Cambria" pitchFamily="18" charset="0"/>
              </a:rPr>
              <a:t>“</a:t>
            </a:r>
            <a:r>
              <a:rPr lang="sr-Latn-RS" sz="2000" dirty="0">
                <a:solidFill>
                  <a:schemeClr val="tx2"/>
                </a:solidFill>
                <a:latin typeface="Cambria" pitchFamily="18" charset="0"/>
              </a:rPr>
              <a:t>vraćamo na stanje iz nekog starog komita</a:t>
            </a:r>
            <a:r>
              <a:rPr lang="en-US" sz="2000" dirty="0">
                <a:solidFill>
                  <a:schemeClr val="tx2"/>
                </a:solidFill>
                <a:latin typeface="Cambria" pitchFamily="18" charset="0"/>
              </a:rPr>
              <a:t>”</a:t>
            </a:r>
            <a:r>
              <a:rPr lang="sr-Latn-RS" sz="2000" dirty="0">
                <a:solidFill>
                  <a:schemeClr val="tx2"/>
                </a:solidFill>
                <a:latin typeface="Cambria" pitchFamily="18" charset="0"/>
              </a:rPr>
              <a:t> (pri čemu i dalje postoji način da povratimo izmene koje smo upravo pregazili).</a:t>
            </a:r>
          </a:p>
          <a:p>
            <a:pPr algn="l"/>
            <a:endParaRPr lang="sr-Latn-RS" sz="2000" dirty="0">
              <a:solidFill>
                <a:schemeClr val="tx2"/>
              </a:solidFill>
              <a:latin typeface="Cambria" pitchFamily="18" charset="0"/>
            </a:endParaRPr>
          </a:p>
          <a:p>
            <a:pPr algn="l"/>
            <a:endParaRPr lang="sr-Latn-RS" sz="2000" dirty="0">
              <a:solidFill>
                <a:schemeClr val="tx2"/>
              </a:solidFill>
              <a:latin typeface="Cambria" pitchFamily="18" charset="0"/>
            </a:endParaRPr>
          </a:p>
          <a:p>
            <a:pPr algn="l"/>
            <a:r>
              <a:rPr lang="sr-Latn-RS" sz="2000" dirty="0">
                <a:solidFill>
                  <a:schemeClr val="tx2"/>
                </a:solidFill>
                <a:latin typeface="Cambria" pitchFamily="18" charset="0"/>
              </a:rPr>
              <a:t>Ukoliko je poslednji </a:t>
            </a:r>
            <a:r>
              <a:rPr lang="sr-Latn-RS" sz="2000" i="1" dirty="0">
                <a:solidFill>
                  <a:schemeClr val="tx2"/>
                </a:solidFill>
                <a:latin typeface="Cambria" pitchFamily="18" charset="0"/>
              </a:rPr>
              <a:t>commit</a:t>
            </a:r>
            <a:r>
              <a:rPr lang="sr-Latn-RS" sz="2000" dirty="0">
                <a:solidFill>
                  <a:schemeClr val="tx2"/>
                </a:solidFill>
                <a:latin typeface="Cambria" pitchFamily="18" charset="0"/>
              </a:rPr>
              <a:t> u čvoru </a:t>
            </a:r>
            <a:r>
              <a:rPr lang="en-US" sz="2000" dirty="0">
                <a:solidFill>
                  <a:schemeClr val="tx2"/>
                </a:solidFill>
                <a:latin typeface="Cambria" pitchFamily="18" charset="0"/>
              </a:rPr>
              <a:t>“</a:t>
            </a:r>
            <a:r>
              <a:rPr lang="sr-Latn-RS" sz="2000" dirty="0">
                <a:solidFill>
                  <a:schemeClr val="tx2"/>
                </a:solidFill>
                <a:latin typeface="Cambria" pitchFamily="18" charset="0"/>
              </a:rPr>
              <a:t>f</a:t>
            </a:r>
            <a:r>
              <a:rPr lang="en-US" sz="2000" dirty="0">
                <a:solidFill>
                  <a:schemeClr val="tx2"/>
                </a:solidFill>
                <a:latin typeface="Cambria" pitchFamily="18" charset="0"/>
              </a:rPr>
              <a:t>”</a:t>
            </a:r>
            <a:r>
              <a:rPr lang="sr-Latn-RS" sz="2000" dirty="0">
                <a:solidFill>
                  <a:schemeClr val="tx2"/>
                </a:solidFill>
                <a:latin typeface="Cambria" pitchFamily="18" charset="0"/>
              </a:rPr>
              <a:t> i želimo da izbacimo promene nastale u njemu, koristimo naredbu </a:t>
            </a:r>
            <a:r>
              <a:rPr lang="sr-Latn-RS" sz="2000" b="1" i="1" dirty="0">
                <a:solidFill>
                  <a:schemeClr val="tx2"/>
                </a:solidFill>
                <a:latin typeface="Cambria" pitchFamily="18" charset="0"/>
              </a:rPr>
              <a:t>revert</a:t>
            </a:r>
            <a:r>
              <a:rPr lang="sr-Latn-RS" sz="2000" dirty="0">
                <a:solidFill>
                  <a:schemeClr val="tx2"/>
                </a:solidFill>
                <a:latin typeface="Cambria" pitchFamily="18" charset="0"/>
              </a:rPr>
              <a:t> koja ga neće obrisati iz istorije komita, nego će napraviti novi </a:t>
            </a:r>
            <a:r>
              <a:rPr lang="sr-Latn-RS" sz="2000" i="1" dirty="0">
                <a:solidFill>
                  <a:schemeClr val="tx2"/>
                </a:solidFill>
                <a:latin typeface="Cambria" pitchFamily="18" charset="0"/>
              </a:rPr>
              <a:t>commit</a:t>
            </a:r>
            <a:r>
              <a:rPr lang="sr-Latn-RS" sz="2000" dirty="0">
                <a:solidFill>
                  <a:schemeClr val="tx2"/>
                </a:solidFill>
                <a:latin typeface="Cambria" pitchFamily="18" charset="0"/>
              </a:rPr>
              <a:t> u čvoru </a:t>
            </a:r>
            <a:r>
              <a:rPr lang="en-US" sz="2000" dirty="0">
                <a:solidFill>
                  <a:schemeClr val="tx2"/>
                </a:solidFill>
                <a:latin typeface="Cambria" pitchFamily="18" charset="0"/>
              </a:rPr>
              <a:t>“</a:t>
            </a:r>
            <a:r>
              <a:rPr lang="sr-Latn-RS" sz="2000" dirty="0">
                <a:solidFill>
                  <a:schemeClr val="tx2"/>
                </a:solidFill>
                <a:latin typeface="Cambria" pitchFamily="18" charset="0"/>
              </a:rPr>
              <a:t>g</a:t>
            </a:r>
            <a:r>
              <a:rPr lang="en-US" sz="2000" dirty="0">
                <a:solidFill>
                  <a:schemeClr val="tx2"/>
                </a:solidFill>
                <a:latin typeface="Cambria" pitchFamily="18" charset="0"/>
              </a:rPr>
              <a:t>”</a:t>
            </a:r>
            <a:r>
              <a:rPr lang="sr-Latn-RS" sz="2000" dirty="0">
                <a:solidFill>
                  <a:schemeClr val="tx2"/>
                </a:solidFill>
                <a:latin typeface="Cambria" pitchFamily="18" charset="0"/>
              </a:rPr>
              <a:t> koji će biti isti kao u čvoru </a:t>
            </a:r>
            <a:r>
              <a:rPr lang="en-US" sz="2000" dirty="0">
                <a:solidFill>
                  <a:schemeClr val="tx2"/>
                </a:solidFill>
                <a:latin typeface="Cambria" pitchFamily="18" charset="0"/>
              </a:rPr>
              <a:t>“</a:t>
            </a:r>
            <a:r>
              <a:rPr lang="sr-Latn-RS" sz="2000" dirty="0">
                <a:solidFill>
                  <a:schemeClr val="tx2"/>
                </a:solidFill>
                <a:latin typeface="Cambria" pitchFamily="18" charset="0"/>
              </a:rPr>
              <a:t>e</a:t>
            </a:r>
            <a:r>
              <a:rPr lang="en-US" sz="2000" dirty="0">
                <a:solidFill>
                  <a:schemeClr val="tx2"/>
                </a:solidFill>
                <a:latin typeface="Cambria" pitchFamily="18" charset="0"/>
              </a:rPr>
              <a:t>”</a:t>
            </a:r>
            <a:r>
              <a:rPr lang="sr-Latn-RS" sz="2000" dirty="0">
                <a:solidFill>
                  <a:schemeClr val="tx2"/>
                </a:solidFill>
                <a:latin typeface="Cambria" pitchFamily="18" charset="0"/>
              </a:rPr>
              <a:t>.</a:t>
            </a:r>
          </a:p>
          <a:p>
            <a:pPr algn="l"/>
            <a:r>
              <a:rPr lang="sr-Latn-RS" sz="2000" dirty="0">
                <a:solidFill>
                  <a:schemeClr val="tx2"/>
                </a:solidFill>
                <a:latin typeface="Cambria" pitchFamily="18" charset="0"/>
              </a:rPr>
              <a:t>Naredba: </a:t>
            </a:r>
            <a:r>
              <a:rPr lang="sr-Latn-RS" sz="2000" b="1" dirty="0">
                <a:solidFill>
                  <a:schemeClr val="tx2"/>
                </a:solidFill>
                <a:latin typeface="Cambria" pitchFamily="18" charset="0"/>
              </a:rPr>
              <a:t>git revert  HEAD</a:t>
            </a:r>
          </a:p>
          <a:p>
            <a:pPr algn="l"/>
            <a:endParaRPr lang="sr-Latn-RS" sz="2000" b="1"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7617E180-11FD-4DB4-9077-F7AA0061E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827" y="4293096"/>
            <a:ext cx="2644369" cy="609653"/>
          </a:xfrm>
          <a:prstGeom prst="rect">
            <a:avLst/>
          </a:prstGeom>
        </p:spPr>
      </p:pic>
    </p:spTree>
    <p:extLst>
      <p:ext uri="{BB962C8B-B14F-4D97-AF65-F5344CB8AC3E}">
        <p14:creationId xmlns:p14="http://schemas.microsoft.com/office/powerpoint/2010/main" val="163753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grane</a:t>
            </a:r>
            <a:r>
              <a:rPr lang="en-US" dirty="0">
                <a:solidFill>
                  <a:schemeClr val="tx2"/>
                </a:solidFill>
                <a:latin typeface="Cambria" pitchFamily="18" charset="0"/>
              </a:rPr>
              <a:t> (branch)</a:t>
            </a:r>
          </a:p>
        </p:txBody>
      </p:sp>
      <p:sp>
        <p:nvSpPr>
          <p:cNvPr id="3" name="Subtitle 2"/>
          <p:cNvSpPr>
            <a:spLocks noGrp="1"/>
          </p:cNvSpPr>
          <p:nvPr>
            <p:ph type="subTitle" idx="1"/>
          </p:nvPr>
        </p:nvSpPr>
        <p:spPr>
          <a:xfrm>
            <a:off x="395536" y="1828799"/>
            <a:ext cx="8568952" cy="4552530"/>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Većina kompanije za razvoj softvera radi u zajedničkom okruženju gde nekoliko programera doprinosi istom izvornom kodu. Dok će neki ispravljati greške, drugi bi primenjivali nove i drugačije funkcije. </a:t>
            </a:r>
          </a:p>
          <a:p>
            <a:pPr algn="l"/>
            <a:endParaRPr lang="sr-Latn-RS" sz="2000" dirty="0">
              <a:solidFill>
                <a:schemeClr val="tx2"/>
              </a:solidFill>
              <a:latin typeface="Cambria" pitchFamily="18" charset="0"/>
            </a:endParaRPr>
          </a:p>
          <a:p>
            <a:pPr algn="l"/>
            <a:r>
              <a:rPr lang="sr-Latn-RS" sz="2000" b="1" dirty="0">
                <a:solidFill>
                  <a:schemeClr val="tx2"/>
                </a:solidFill>
                <a:latin typeface="Cambria" pitchFamily="18" charset="0"/>
              </a:rPr>
              <a:t>Kako održavati različite verzije iste baze koda?</a:t>
            </a:r>
          </a:p>
          <a:p>
            <a:pPr marL="342900" indent="-342900" algn="l">
              <a:buFont typeface="Arial" panose="020B0604020202020204" pitchFamily="34" charset="0"/>
              <a:buChar char="•"/>
            </a:pPr>
            <a:r>
              <a:rPr lang="sr-Latn-RS" sz="2000" dirty="0">
                <a:solidFill>
                  <a:schemeClr val="tx2"/>
                </a:solidFill>
                <a:latin typeface="Cambria" pitchFamily="18" charset="0"/>
              </a:rPr>
              <a:t>Grana omogućava svakom programeru da </a:t>
            </a:r>
            <a:r>
              <a:rPr lang="sr-Latn-RS" sz="2000" b="1" dirty="0">
                <a:solidFill>
                  <a:schemeClr val="tx2"/>
                </a:solidFill>
                <a:latin typeface="Cambria" pitchFamily="18" charset="0"/>
              </a:rPr>
              <a:t>izoluje</a:t>
            </a:r>
            <a:r>
              <a:rPr lang="sr-Latn-RS" sz="2000" dirty="0">
                <a:solidFill>
                  <a:schemeClr val="tx2"/>
                </a:solidFill>
                <a:latin typeface="Cambria" pitchFamily="18" charset="0"/>
              </a:rPr>
              <a:t> svoj rad od drugih stvaranjem nove grane iz originalne baze koda. </a:t>
            </a:r>
          </a:p>
          <a:p>
            <a:pPr marL="342900" indent="-342900" algn="l">
              <a:buFont typeface="Arial" panose="020B0604020202020204" pitchFamily="34" charset="0"/>
              <a:buChar char="•"/>
            </a:pPr>
            <a:r>
              <a:rPr lang="sr-Latn-RS" sz="2000" dirty="0">
                <a:solidFill>
                  <a:schemeClr val="tx2"/>
                </a:solidFill>
                <a:latin typeface="Cambria" pitchFamily="18" charset="0"/>
              </a:rPr>
              <a:t>Grana je nezavisna linija razvoja. Radi kao pokazivač na vaše sledeće promene.</a:t>
            </a:r>
          </a:p>
        </p:txBody>
      </p:sp>
    </p:spTree>
    <p:extLst>
      <p:ext uri="{BB962C8B-B14F-4D97-AF65-F5344CB8AC3E}">
        <p14:creationId xmlns:p14="http://schemas.microsoft.com/office/powerpoint/2010/main" val="2931546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grane</a:t>
            </a:r>
            <a:r>
              <a:rPr lang="en-US" dirty="0">
                <a:solidFill>
                  <a:schemeClr val="tx2"/>
                </a:solidFill>
                <a:latin typeface="Cambria" pitchFamily="18" charset="0"/>
              </a:rPr>
              <a:t> (branch)</a:t>
            </a:r>
          </a:p>
        </p:txBody>
      </p:sp>
      <p:sp>
        <p:nvSpPr>
          <p:cNvPr id="3" name="Subtitle 2"/>
          <p:cNvSpPr>
            <a:spLocks noGrp="1"/>
          </p:cNvSpPr>
          <p:nvPr>
            <p:ph type="subTitle" idx="1"/>
          </p:nvPr>
        </p:nvSpPr>
        <p:spPr>
          <a:xfrm>
            <a:off x="371700" y="2060848"/>
            <a:ext cx="4320480" cy="4176464"/>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Kreiranje nove grane:</a:t>
            </a:r>
          </a:p>
          <a:p>
            <a:pPr algn="l"/>
            <a:r>
              <a:rPr lang="sr-Latn-RS" sz="2000" b="1" dirty="0">
                <a:solidFill>
                  <a:schemeClr val="tx2"/>
                </a:solidFill>
                <a:latin typeface="Cambria" pitchFamily="18" charset="0"/>
              </a:rPr>
              <a:t>git branch hello-world</a:t>
            </a:r>
            <a:endParaRPr lang="en-US" sz="2000" b="1" dirty="0">
              <a:solidFill>
                <a:schemeClr val="tx2"/>
              </a:solidFill>
              <a:latin typeface="Cambria" pitchFamily="18" charset="0"/>
            </a:endParaRPr>
          </a:p>
          <a:p>
            <a:pPr algn="l"/>
            <a:endParaRPr lang="en-US" sz="2000" b="1" dirty="0">
              <a:solidFill>
                <a:schemeClr val="tx2"/>
              </a:solidFill>
              <a:latin typeface="Cambria" pitchFamily="18" charset="0"/>
            </a:endParaRPr>
          </a:p>
          <a:p>
            <a:pPr algn="l"/>
            <a:r>
              <a:rPr lang="en-US" sz="2000" dirty="0">
                <a:solidFill>
                  <a:schemeClr val="tx2"/>
                </a:solidFill>
                <a:latin typeface="Cambria" pitchFamily="18" charset="0"/>
              </a:rPr>
              <a:t>Ovo </a:t>
            </a:r>
            <a:r>
              <a:rPr lang="sr-Latn-RS" sz="2000" dirty="0">
                <a:solidFill>
                  <a:schemeClr val="tx2"/>
                </a:solidFill>
                <a:latin typeface="Cambria" pitchFamily="18" charset="0"/>
              </a:rPr>
              <a:t>samo stvara </a:t>
            </a:r>
            <a:r>
              <a:rPr lang="sr-Latn-RS" sz="2000" b="1" dirty="0">
                <a:solidFill>
                  <a:schemeClr val="tx2"/>
                </a:solidFill>
                <a:latin typeface="Cambria" pitchFamily="18" charset="0"/>
              </a:rPr>
              <a:t>novu</a:t>
            </a:r>
            <a:r>
              <a:rPr lang="sr-Latn-RS" sz="2000" dirty="0">
                <a:solidFill>
                  <a:schemeClr val="tx2"/>
                </a:solidFill>
                <a:latin typeface="Cambria" pitchFamily="18" charset="0"/>
              </a:rPr>
              <a:t> granu. Da biste započeli rad na njoj, moraćete da se prebacite na granu sa </a:t>
            </a:r>
            <a:r>
              <a:rPr lang="sr-Latn-RS" sz="2000" i="1" dirty="0">
                <a:solidFill>
                  <a:schemeClr val="tx2"/>
                </a:solidFill>
                <a:latin typeface="Cambria" pitchFamily="18" charset="0"/>
              </a:rPr>
              <a:t>git checkout</a:t>
            </a:r>
            <a:r>
              <a:rPr lang="sr-Latn-RS" sz="2000" dirty="0">
                <a:solidFill>
                  <a:schemeClr val="tx2"/>
                </a:solidFill>
                <a:latin typeface="Cambria" pitchFamily="18" charset="0"/>
              </a:rPr>
              <a:t>. Sada se mogu koristiti standardne naredbe </a:t>
            </a:r>
            <a:r>
              <a:rPr lang="sr-Latn-RS" sz="2000" i="1" dirty="0">
                <a:solidFill>
                  <a:schemeClr val="tx2"/>
                </a:solidFill>
                <a:latin typeface="Cambria" pitchFamily="18" charset="0"/>
              </a:rPr>
              <a:t>git add </a:t>
            </a:r>
            <a:r>
              <a:rPr lang="sr-Latn-RS" sz="2000" dirty="0">
                <a:solidFill>
                  <a:schemeClr val="tx2"/>
                </a:solidFill>
                <a:latin typeface="Cambria" pitchFamily="18" charset="0"/>
              </a:rPr>
              <a:t>i </a:t>
            </a:r>
            <a:r>
              <a:rPr lang="sr-Latn-RS" sz="2000" i="1" dirty="0">
                <a:solidFill>
                  <a:schemeClr val="tx2"/>
                </a:solidFill>
                <a:latin typeface="Cambria" pitchFamily="18" charset="0"/>
              </a:rPr>
              <a:t>git commit</a:t>
            </a:r>
            <a:r>
              <a:rPr lang="sr-Latn-RS" sz="2000" dirty="0">
                <a:solidFill>
                  <a:schemeClr val="tx2"/>
                </a:solidFill>
                <a:latin typeface="Cambria" pitchFamily="18" charset="0"/>
              </a:rPr>
              <a:t>.</a:t>
            </a:r>
          </a:p>
        </p:txBody>
      </p:sp>
      <p:pic>
        <p:nvPicPr>
          <p:cNvPr id="6" name="Picture 5">
            <a:extLst>
              <a:ext uri="{FF2B5EF4-FFF2-40B4-BE49-F238E27FC236}">
                <a16:creationId xmlns:a16="http://schemas.microsoft.com/office/drawing/2014/main" xmlns="" id="{E2330150-C2CA-4E15-BF5F-53EA8EEECD00}"/>
              </a:ext>
            </a:extLst>
          </p:cNvPr>
          <p:cNvPicPr>
            <a:picLocks noChangeAspect="1"/>
          </p:cNvPicPr>
          <p:nvPr/>
        </p:nvPicPr>
        <p:blipFill>
          <a:blip r:embed="rId3"/>
          <a:stretch>
            <a:fillRect/>
          </a:stretch>
        </p:blipFill>
        <p:spPr>
          <a:xfrm>
            <a:off x="4716016" y="1860123"/>
            <a:ext cx="4312021" cy="2232248"/>
          </a:xfrm>
          <a:prstGeom prst="rect">
            <a:avLst/>
          </a:prstGeom>
        </p:spPr>
      </p:pic>
    </p:spTree>
    <p:extLst>
      <p:ext uri="{BB962C8B-B14F-4D97-AF65-F5344CB8AC3E}">
        <p14:creationId xmlns:p14="http://schemas.microsoft.com/office/powerpoint/2010/main" val="2189243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grane</a:t>
            </a:r>
            <a:r>
              <a:rPr lang="en-US" dirty="0">
                <a:solidFill>
                  <a:schemeClr val="tx2"/>
                </a:solidFill>
                <a:latin typeface="Cambria" pitchFamily="18" charset="0"/>
              </a:rPr>
              <a:t> (branch)</a:t>
            </a:r>
          </a:p>
        </p:txBody>
      </p:sp>
      <p:sp>
        <p:nvSpPr>
          <p:cNvPr id="3" name="Subtitle 2"/>
          <p:cNvSpPr>
            <a:spLocks noGrp="1"/>
          </p:cNvSpPr>
          <p:nvPr>
            <p:ph type="subTitle" idx="1"/>
          </p:nvPr>
        </p:nvSpPr>
        <p:spPr>
          <a:xfrm>
            <a:off x="371700" y="2060848"/>
            <a:ext cx="4704356" cy="4176464"/>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Možete videti dve različite grane koje upućuju na isti komit. </a:t>
            </a:r>
          </a:p>
          <a:p>
            <a:pPr algn="l"/>
            <a:endParaRPr lang="sr-Latn-RS" sz="2000" dirty="0">
              <a:solidFill>
                <a:schemeClr val="tx2"/>
              </a:solidFill>
              <a:latin typeface="Cambria" pitchFamily="18" charset="0"/>
            </a:endParaRPr>
          </a:p>
          <a:p>
            <a:pPr algn="l"/>
            <a:r>
              <a:rPr lang="sr-Latn-RS" sz="2000" b="1" dirty="0">
                <a:solidFill>
                  <a:schemeClr val="tx2"/>
                </a:solidFill>
                <a:latin typeface="Cambria" pitchFamily="18" charset="0"/>
              </a:rPr>
              <a:t>Kako Git zna koja se grana trenutno odjavljuje? </a:t>
            </a:r>
          </a:p>
          <a:p>
            <a:pPr algn="l"/>
            <a:r>
              <a:rPr lang="sr-Latn-RS" sz="2000" dirty="0">
                <a:solidFill>
                  <a:schemeClr val="tx2"/>
                </a:solidFill>
                <a:latin typeface="Cambria" pitchFamily="18" charset="0"/>
              </a:rPr>
              <a:t>Pokazivač </a:t>
            </a:r>
            <a:r>
              <a:rPr lang="sr-Latn-RS" sz="2000" b="1" dirty="0">
                <a:solidFill>
                  <a:schemeClr val="tx2"/>
                </a:solidFill>
                <a:latin typeface="Cambria" pitchFamily="18" charset="0"/>
              </a:rPr>
              <a:t>HEAD</a:t>
            </a:r>
            <a:r>
              <a:rPr lang="sr-Latn-RS" sz="2000" dirty="0">
                <a:solidFill>
                  <a:schemeClr val="tx2"/>
                </a:solidFill>
                <a:latin typeface="Cambria" pitchFamily="18" charset="0"/>
              </a:rPr>
              <a:t>.</a:t>
            </a:r>
          </a:p>
        </p:txBody>
      </p:sp>
      <p:pic>
        <p:nvPicPr>
          <p:cNvPr id="5" name="Picture 4">
            <a:extLst>
              <a:ext uri="{FF2B5EF4-FFF2-40B4-BE49-F238E27FC236}">
                <a16:creationId xmlns:a16="http://schemas.microsoft.com/office/drawing/2014/main" xmlns="" id="{2FECFC42-96BE-4051-BDEA-3D7805182EF5}"/>
              </a:ext>
            </a:extLst>
          </p:cNvPr>
          <p:cNvPicPr>
            <a:picLocks noChangeAspect="1"/>
          </p:cNvPicPr>
          <p:nvPr/>
        </p:nvPicPr>
        <p:blipFill>
          <a:blip r:embed="rId3"/>
          <a:stretch>
            <a:fillRect/>
          </a:stretch>
        </p:blipFill>
        <p:spPr>
          <a:xfrm>
            <a:off x="4166653" y="3429000"/>
            <a:ext cx="4968552" cy="2981131"/>
          </a:xfrm>
          <a:prstGeom prst="rect">
            <a:avLst/>
          </a:prstGeom>
        </p:spPr>
      </p:pic>
    </p:spTree>
    <p:extLst>
      <p:ext uri="{BB962C8B-B14F-4D97-AF65-F5344CB8AC3E}">
        <p14:creationId xmlns:p14="http://schemas.microsoft.com/office/powerpoint/2010/main" val="126038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grane</a:t>
            </a:r>
            <a:r>
              <a:rPr lang="en-US" dirty="0">
                <a:solidFill>
                  <a:schemeClr val="tx2"/>
                </a:solidFill>
                <a:latin typeface="Cambria" pitchFamily="18" charset="0"/>
              </a:rPr>
              <a:t> (branch)</a:t>
            </a:r>
          </a:p>
        </p:txBody>
      </p:sp>
      <p:sp>
        <p:nvSpPr>
          <p:cNvPr id="3" name="Subtitle 2"/>
          <p:cNvSpPr>
            <a:spLocks noGrp="1"/>
          </p:cNvSpPr>
          <p:nvPr>
            <p:ph type="subTitle" idx="1"/>
          </p:nvPr>
        </p:nvSpPr>
        <p:spPr>
          <a:xfrm>
            <a:off x="371700" y="2060848"/>
            <a:ext cx="4344316" cy="4176464"/>
          </a:xfrm>
        </p:spPr>
        <p:txBody>
          <a:bodyPr>
            <a:normAutofit/>
          </a:bodyPr>
          <a:lstStyle/>
          <a:p>
            <a:pPr marL="342900" indent="-342900" algn="l">
              <a:buFont typeface="Arial" panose="020B0604020202020204" pitchFamily="34" charset="0"/>
              <a:buChar char="•"/>
            </a:pPr>
            <a:r>
              <a:rPr lang="sr-Latn-RS" sz="2000" dirty="0">
                <a:solidFill>
                  <a:schemeClr val="tx2"/>
                </a:solidFill>
                <a:latin typeface="Cambria" pitchFamily="18" charset="0"/>
              </a:rPr>
              <a:t>HEAD uvek pokazuje na trenutno odjavljenu granu ili commit. U prvom slučaju to je main (master).</a:t>
            </a: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b="1" dirty="0">
                <a:solidFill>
                  <a:schemeClr val="tx2"/>
                </a:solidFill>
                <a:latin typeface="Cambria" pitchFamily="18" charset="0"/>
              </a:rPr>
              <a:t>git checkout hello-world</a:t>
            </a:r>
          </a:p>
          <a:p>
            <a:pPr algn="l"/>
            <a:endParaRPr lang="sr-Latn-RS" sz="2000" b="1"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HEAD sada pokazuje ka grani hello-world umesto ka main.</a:t>
            </a: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Sledeći korak bi bio modifikovanje nekih datoteka i kreiranje novog commit-a.</a:t>
            </a:r>
          </a:p>
        </p:txBody>
      </p:sp>
      <p:pic>
        <p:nvPicPr>
          <p:cNvPr id="6" name="Picture 5">
            <a:extLst>
              <a:ext uri="{FF2B5EF4-FFF2-40B4-BE49-F238E27FC236}">
                <a16:creationId xmlns:a16="http://schemas.microsoft.com/office/drawing/2014/main" xmlns="" id="{DC92EFC1-132C-4430-991D-93B7E5DA54E9}"/>
              </a:ext>
            </a:extLst>
          </p:cNvPr>
          <p:cNvPicPr>
            <a:picLocks noChangeAspect="1"/>
          </p:cNvPicPr>
          <p:nvPr/>
        </p:nvPicPr>
        <p:blipFill>
          <a:blip r:embed="rId3"/>
          <a:stretch>
            <a:fillRect/>
          </a:stretch>
        </p:blipFill>
        <p:spPr>
          <a:xfrm>
            <a:off x="4514628" y="2780928"/>
            <a:ext cx="4537504" cy="2808312"/>
          </a:xfrm>
          <a:prstGeom prst="rect">
            <a:avLst/>
          </a:prstGeom>
        </p:spPr>
      </p:pic>
    </p:spTree>
    <p:extLst>
      <p:ext uri="{BB962C8B-B14F-4D97-AF65-F5344CB8AC3E}">
        <p14:creationId xmlns:p14="http://schemas.microsoft.com/office/powerpoint/2010/main" val="859754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grane</a:t>
            </a:r>
            <a:r>
              <a:rPr lang="en-US" dirty="0">
                <a:solidFill>
                  <a:schemeClr val="tx2"/>
                </a:solidFill>
                <a:latin typeface="Cambria" pitchFamily="18" charset="0"/>
              </a:rPr>
              <a:t> (branch)</a:t>
            </a:r>
          </a:p>
        </p:txBody>
      </p:sp>
      <p:sp>
        <p:nvSpPr>
          <p:cNvPr id="3" name="Subtitle 2"/>
          <p:cNvSpPr>
            <a:spLocks noGrp="1"/>
          </p:cNvSpPr>
          <p:nvPr>
            <p:ph type="subTitle" idx="1"/>
          </p:nvPr>
        </p:nvSpPr>
        <p:spPr>
          <a:xfrm>
            <a:off x="371700" y="2060848"/>
            <a:ext cx="7656684" cy="1368152"/>
          </a:xfrm>
        </p:spPr>
        <p:txBody>
          <a:bodyPr>
            <a:normAutofit lnSpcReduction="10000"/>
          </a:bodyPr>
          <a:lstStyle/>
          <a:p>
            <a:pPr marL="342900" indent="-342900" algn="l">
              <a:buFont typeface="Arial" panose="020B0604020202020204" pitchFamily="34" charset="0"/>
              <a:buChar char="•"/>
            </a:pPr>
            <a:r>
              <a:rPr lang="sr-Latn-RS" sz="2000" dirty="0">
                <a:solidFill>
                  <a:schemeClr val="tx2"/>
                </a:solidFill>
                <a:latin typeface="Cambria" pitchFamily="18" charset="0"/>
              </a:rPr>
              <a:t>Novi commit C5 kreirana je u grani hello-world. Pokazivači uvek prelaze na novi commit u toj grani koji smo checkout-ovali.</a:t>
            </a:r>
          </a:p>
          <a:p>
            <a:pPr algn="l"/>
            <a:endParaRPr lang="sr-Latn-RS" sz="2000" dirty="0">
              <a:solidFill>
                <a:schemeClr val="tx2"/>
              </a:solidFill>
              <a:latin typeface="Cambria" pitchFamily="18" charset="0"/>
            </a:endParaRPr>
          </a:p>
          <a:p>
            <a:pPr marL="342900" indent="-342900" algn="l">
              <a:buFont typeface="Arial" panose="020B0604020202020204" pitchFamily="34" charset="0"/>
              <a:buChar char="•"/>
            </a:pPr>
            <a:r>
              <a:rPr lang="sr-Latn-RS" sz="2000" dirty="0">
                <a:solidFill>
                  <a:schemeClr val="tx2"/>
                </a:solidFill>
                <a:latin typeface="Cambria" pitchFamily="18" charset="0"/>
              </a:rPr>
              <a:t>Razgranavanje vam omogućava da svoj rad izolujete od drugih.</a:t>
            </a:r>
          </a:p>
        </p:txBody>
      </p:sp>
      <p:pic>
        <p:nvPicPr>
          <p:cNvPr id="5" name="Picture 4">
            <a:extLst>
              <a:ext uri="{FF2B5EF4-FFF2-40B4-BE49-F238E27FC236}">
                <a16:creationId xmlns:a16="http://schemas.microsoft.com/office/drawing/2014/main" xmlns="" id="{9ECD18FE-0E93-4442-92B4-69606FC98D15}"/>
              </a:ext>
            </a:extLst>
          </p:cNvPr>
          <p:cNvPicPr>
            <a:picLocks noChangeAspect="1"/>
          </p:cNvPicPr>
          <p:nvPr/>
        </p:nvPicPr>
        <p:blipFill>
          <a:blip r:embed="rId3"/>
          <a:stretch>
            <a:fillRect/>
          </a:stretch>
        </p:blipFill>
        <p:spPr>
          <a:xfrm>
            <a:off x="755576" y="3501008"/>
            <a:ext cx="5659795" cy="3047582"/>
          </a:xfrm>
          <a:prstGeom prst="rect">
            <a:avLst/>
          </a:prstGeom>
        </p:spPr>
      </p:pic>
      <p:sp>
        <p:nvSpPr>
          <p:cNvPr id="7" name="Subtitle 2">
            <a:extLst>
              <a:ext uri="{FF2B5EF4-FFF2-40B4-BE49-F238E27FC236}">
                <a16:creationId xmlns:a16="http://schemas.microsoft.com/office/drawing/2014/main" xmlns="" id="{AA51EE23-41AF-4AB9-BCD6-E0B1C019D14F}"/>
              </a:ext>
            </a:extLst>
          </p:cNvPr>
          <p:cNvSpPr txBox="1">
            <a:spLocks/>
          </p:cNvSpPr>
          <p:nvPr/>
        </p:nvSpPr>
        <p:spPr>
          <a:xfrm>
            <a:off x="6516216" y="3861049"/>
            <a:ext cx="2506322" cy="244827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sr-Latn-RS" sz="2000" dirty="0">
                <a:solidFill>
                  <a:srgbClr val="FF0000"/>
                </a:solidFill>
                <a:latin typeface="Cambria" pitchFamily="18" charset="0"/>
              </a:rPr>
              <a:t>Uvek koristite grane kada rešavate nove probleme kako biste izbegli narušavanje funkcija vašeg saradnika!</a:t>
            </a:r>
          </a:p>
        </p:txBody>
      </p:sp>
    </p:spTree>
    <p:extLst>
      <p:ext uri="{BB962C8B-B14F-4D97-AF65-F5344CB8AC3E}">
        <p14:creationId xmlns:p14="http://schemas.microsoft.com/office/powerpoint/2010/main" val="3973658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naredbe – GitHub pull request</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916831"/>
            <a:ext cx="8568952" cy="4464497"/>
          </a:xfrm>
        </p:spPr>
        <p:txBody>
          <a:bodyPr>
            <a:normAutofit/>
          </a:bodyPr>
          <a:lstStyle/>
          <a:p>
            <a:pPr algn="l"/>
            <a:r>
              <a:rPr lang="sr-Latn-RS" sz="2000" b="1" dirty="0">
                <a:solidFill>
                  <a:schemeClr val="tx2"/>
                </a:solidFill>
                <a:latin typeface="Cambria" pitchFamily="18" charset="0"/>
              </a:rPr>
              <a:t>Pull request </a:t>
            </a:r>
            <a:r>
              <a:rPr lang="sr-Latn-RS" sz="2000" dirty="0">
                <a:solidFill>
                  <a:schemeClr val="tx2"/>
                </a:solidFill>
                <a:latin typeface="Cambria" pitchFamily="18" charset="0"/>
              </a:rPr>
              <a:t>nije ništa drugo nego kratka poruka vlasniku nekog udaljenog repozitorijuma koje sadrži adresu našeg repozitorijuma, opis izmena koje smo napravili i predlog da on te izmene preuzme u svoj repozitorijum.</a:t>
            </a:r>
          </a:p>
          <a:p>
            <a:pPr algn="l"/>
            <a:endParaRPr lang="sr-Latn-RS" sz="2000" b="1" dirty="0">
              <a:solidFill>
                <a:schemeClr val="tx2"/>
              </a:solidFill>
              <a:latin typeface="Cambria" pitchFamily="18" charset="0"/>
            </a:endParaRPr>
          </a:p>
          <a:p>
            <a:pPr algn="l"/>
            <a:endParaRPr lang="sr-Latn-RS" sz="2000" b="1" dirty="0">
              <a:solidFill>
                <a:schemeClr val="tx2"/>
              </a:solidFill>
              <a:latin typeface="Cambria" pitchFamily="18" charset="0"/>
            </a:endParaRPr>
          </a:p>
          <a:p>
            <a:pPr algn="l"/>
            <a:endParaRPr lang="sr-Latn-RS" sz="2000" b="1" dirty="0">
              <a:solidFill>
                <a:schemeClr val="tx2"/>
              </a:solidFill>
              <a:latin typeface="Cambria" pitchFamily="18" charset="0"/>
            </a:endParaRPr>
          </a:p>
          <a:p>
            <a:pPr algn="l"/>
            <a:endParaRPr lang="sr-Latn-RS" sz="2000" b="1" dirty="0">
              <a:solidFill>
                <a:schemeClr val="tx2"/>
              </a:solidFill>
              <a:latin typeface="Cambria" pitchFamily="18" charset="0"/>
            </a:endParaRPr>
          </a:p>
          <a:p>
            <a:pPr algn="l"/>
            <a:endParaRPr lang="sr-Latn-RS" sz="2000" b="1" dirty="0">
              <a:solidFill>
                <a:schemeClr val="tx2"/>
              </a:solidFill>
              <a:latin typeface="Cambria" pitchFamily="18" charset="0"/>
            </a:endParaRPr>
          </a:p>
          <a:p>
            <a:pPr algn="l"/>
            <a:r>
              <a:rPr lang="sr-Latn-RS" sz="2000" dirty="0">
                <a:solidFill>
                  <a:schemeClr val="tx2"/>
                </a:solidFill>
                <a:latin typeface="Cambria" pitchFamily="18" charset="0"/>
              </a:rPr>
              <a:t>Nakon izbora grane sa koje želimo da pošaljemo promene i aktiviranje dugmeta se otvara nova stranica </a:t>
            </a:r>
            <a:r>
              <a:rPr lang="sr-Latn-RS" sz="2000" b="1" dirty="0">
                <a:solidFill>
                  <a:schemeClr val="tx2"/>
                </a:solidFill>
                <a:latin typeface="Cambria" pitchFamily="18" charset="0"/>
              </a:rPr>
              <a:t>Comparing changes </a:t>
            </a:r>
            <a:r>
              <a:rPr lang="sr-Latn-RS" sz="2000" dirty="0">
                <a:solidFill>
                  <a:schemeClr val="tx2"/>
                </a:solidFill>
                <a:latin typeface="Cambria" pitchFamily="18" charset="0"/>
              </a:rPr>
              <a:t>gde se pregledno vidi šta su promene i na kojim fajlovima.</a:t>
            </a:r>
          </a:p>
        </p:txBody>
      </p:sp>
      <p:pic>
        <p:nvPicPr>
          <p:cNvPr id="7" name="Picture 6">
            <a:extLst>
              <a:ext uri="{FF2B5EF4-FFF2-40B4-BE49-F238E27FC236}">
                <a16:creationId xmlns:a16="http://schemas.microsoft.com/office/drawing/2014/main" xmlns="" id="{2CE8AA7A-38CB-477A-8413-74A5BFC22A64}"/>
              </a:ext>
            </a:extLst>
          </p:cNvPr>
          <p:cNvPicPr>
            <a:picLocks noChangeAspect="1"/>
          </p:cNvPicPr>
          <p:nvPr/>
        </p:nvPicPr>
        <p:blipFill>
          <a:blip r:embed="rId3"/>
          <a:stretch>
            <a:fillRect/>
          </a:stretch>
        </p:blipFill>
        <p:spPr>
          <a:xfrm>
            <a:off x="527528" y="3516564"/>
            <a:ext cx="8016935" cy="632515"/>
          </a:xfrm>
          <a:prstGeom prst="rect">
            <a:avLst/>
          </a:prstGeom>
        </p:spPr>
      </p:pic>
    </p:spTree>
    <p:extLst>
      <p:ext uri="{BB962C8B-B14F-4D97-AF65-F5344CB8AC3E}">
        <p14:creationId xmlns:p14="http://schemas.microsoft.com/office/powerpoint/2010/main" val="2236415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8280920" cy="720080"/>
          </a:xfrm>
        </p:spPr>
        <p:txBody>
          <a:bodyPr>
            <a:normAutofit fontScale="90000"/>
          </a:bodyPr>
          <a:lstStyle/>
          <a:p>
            <a:pPr algn="l"/>
            <a:r>
              <a:rPr lang="sr-Latn-RS" dirty="0">
                <a:solidFill>
                  <a:schemeClr val="tx2"/>
                </a:solidFill>
                <a:latin typeface="Cambria" pitchFamily="18" charset="0"/>
              </a:rPr>
              <a:t>Git naredbe – GitHub pull request</a:t>
            </a:r>
            <a:endParaRPr lang="en-US" dirty="0">
              <a:solidFill>
                <a:schemeClr val="tx2"/>
              </a:solidFill>
              <a:latin typeface="Cambria" pitchFamily="18" charset="0"/>
            </a:endParaRPr>
          </a:p>
        </p:txBody>
      </p:sp>
      <p:sp>
        <p:nvSpPr>
          <p:cNvPr id="3" name="Subtitle 2"/>
          <p:cNvSpPr>
            <a:spLocks noGrp="1"/>
          </p:cNvSpPr>
          <p:nvPr>
            <p:ph type="subTitle" idx="1"/>
          </p:nvPr>
        </p:nvSpPr>
        <p:spPr>
          <a:xfrm>
            <a:off x="395536" y="1916831"/>
            <a:ext cx="8568952" cy="4464497"/>
          </a:xfrm>
        </p:spPr>
        <p:txBody>
          <a:bodyPr>
            <a:normAutofit/>
          </a:bodyPr>
          <a:lstStyle/>
          <a:p>
            <a:pPr algn="l"/>
            <a:r>
              <a:rPr lang="sr-Latn-RS" sz="2000" dirty="0">
                <a:solidFill>
                  <a:schemeClr val="tx2"/>
                </a:solidFill>
                <a:latin typeface="Cambria" pitchFamily="18" charset="0"/>
              </a:rPr>
              <a:t>Kada nakon pregleda utvrdite da su to te promene koje želite da pošaljete, izaberite dugme </a:t>
            </a:r>
            <a:r>
              <a:rPr lang="sr-Latn-RS" sz="2000" b="1" dirty="0">
                <a:solidFill>
                  <a:schemeClr val="tx2"/>
                </a:solidFill>
                <a:latin typeface="Cambria" pitchFamily="18" charset="0"/>
              </a:rPr>
              <a:t>Create pull request</a:t>
            </a:r>
            <a:r>
              <a:rPr lang="sr-Latn-RS" sz="2000" dirty="0">
                <a:solidFill>
                  <a:schemeClr val="tx2"/>
                </a:solidFill>
                <a:latin typeface="Cambria" pitchFamily="18" charset="0"/>
              </a:rPr>
              <a:t>. </a:t>
            </a:r>
          </a:p>
          <a:p>
            <a:pPr algn="l"/>
            <a:endParaRPr lang="sr-Latn-RS" sz="2000" dirty="0">
              <a:solidFill>
                <a:schemeClr val="tx2"/>
              </a:solidFill>
              <a:latin typeface="Cambria" pitchFamily="18" charset="0"/>
            </a:endParaRPr>
          </a:p>
          <a:p>
            <a:pPr algn="l"/>
            <a:r>
              <a:rPr lang="sr-Latn-RS" sz="2000" dirty="0">
                <a:solidFill>
                  <a:schemeClr val="tx2"/>
                </a:solidFill>
                <a:latin typeface="Cambria" pitchFamily="18" charset="0"/>
              </a:rPr>
              <a:t>Pull request omogućavaju da drugima kažete o promenama koje ste push-ovali u granu u repozitorijum na GitHub-u. </a:t>
            </a:r>
          </a:p>
        </p:txBody>
      </p:sp>
      <p:pic>
        <p:nvPicPr>
          <p:cNvPr id="5" name="Picture 4">
            <a:extLst>
              <a:ext uri="{FF2B5EF4-FFF2-40B4-BE49-F238E27FC236}">
                <a16:creationId xmlns:a16="http://schemas.microsoft.com/office/drawing/2014/main" xmlns="" id="{C81C0BC1-60FE-4667-8FFD-6D5AF2268444}"/>
              </a:ext>
            </a:extLst>
          </p:cNvPr>
          <p:cNvPicPr>
            <a:picLocks noChangeAspect="1"/>
          </p:cNvPicPr>
          <p:nvPr/>
        </p:nvPicPr>
        <p:blipFill>
          <a:blip r:embed="rId3"/>
          <a:stretch>
            <a:fillRect/>
          </a:stretch>
        </p:blipFill>
        <p:spPr>
          <a:xfrm>
            <a:off x="54772" y="4293096"/>
            <a:ext cx="9089228" cy="1728192"/>
          </a:xfrm>
          <a:prstGeom prst="rect">
            <a:avLst/>
          </a:prstGeom>
        </p:spPr>
      </p:pic>
    </p:spTree>
    <p:extLst>
      <p:ext uri="{BB962C8B-B14F-4D97-AF65-F5344CB8AC3E}">
        <p14:creationId xmlns:p14="http://schemas.microsoft.com/office/powerpoint/2010/main" val="418914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268760"/>
            <a:ext cx="4824536" cy="1143000"/>
          </a:xfrm>
        </p:spPr>
        <p:txBody>
          <a:bodyPr/>
          <a:lstStyle/>
          <a:p>
            <a:r>
              <a:rPr lang="en-US" sz="4000" dirty="0" err="1" smtClean="0">
                <a:solidFill>
                  <a:srgbClr val="002060"/>
                </a:solidFill>
                <a:latin typeface="Cambria" pitchFamily="18" charset="0"/>
                <a:ea typeface="Cambria" pitchFamily="18" charset="0"/>
              </a:rPr>
              <a:t>Predispitne</a:t>
            </a:r>
            <a:r>
              <a:rPr lang="en-US" dirty="0" smtClean="0">
                <a:solidFill>
                  <a:srgbClr val="002060"/>
                </a:solidFill>
              </a:rPr>
              <a:t> </a:t>
            </a:r>
            <a:r>
              <a:rPr lang="en-US" dirty="0" err="1" smtClean="0">
                <a:solidFill>
                  <a:srgbClr val="002060"/>
                </a:solidFill>
              </a:rPr>
              <a:t>obaveze</a:t>
            </a:r>
            <a:endParaRPr lang="en-US" dirty="0">
              <a:solidFill>
                <a:srgbClr val="002060"/>
              </a:solidFill>
            </a:endParaRPr>
          </a:p>
        </p:txBody>
      </p:sp>
      <p:sp>
        <p:nvSpPr>
          <p:cNvPr id="3" name="Content Placeholder 2"/>
          <p:cNvSpPr>
            <a:spLocks noGrp="1"/>
          </p:cNvSpPr>
          <p:nvPr>
            <p:ph idx="1"/>
          </p:nvPr>
        </p:nvSpPr>
        <p:spPr>
          <a:xfrm>
            <a:off x="673224" y="2420888"/>
            <a:ext cx="7787208" cy="3705275"/>
          </a:xfrm>
        </p:spPr>
        <p:txBody>
          <a:bodyPr>
            <a:normAutofit/>
          </a:bodyPr>
          <a:lstStyle/>
          <a:p>
            <a:r>
              <a:rPr lang="sr-Latn-RS" altLang="sr-Latn-RS" sz="2400" dirty="0" smtClean="0">
                <a:solidFill>
                  <a:srgbClr val="20497D"/>
                </a:solidFill>
                <a:latin typeface="Cambria" pitchFamily="18" charset="0"/>
                <a:ea typeface="Cambria" pitchFamily="18" charset="0"/>
              </a:rPr>
              <a:t>Aktivnosti u toku predavanja podrazumevaju istraživanja na temu odabranih predavanja</a:t>
            </a:r>
            <a:r>
              <a:rPr lang="sl-SI" altLang="en-US" sz="2400" dirty="0" smtClean="0">
                <a:solidFill>
                  <a:srgbClr val="20497D"/>
                </a:solidFill>
                <a:latin typeface="Cambria" pitchFamily="18" charset="0"/>
                <a:ea typeface="Cambria" pitchFamily="18" charset="0"/>
              </a:rPr>
              <a:t>:</a:t>
            </a:r>
            <a:r>
              <a:rPr lang="sr-Latn-RS" altLang="sr-Latn-RS" sz="2400" dirty="0" smtClean="0">
                <a:solidFill>
                  <a:srgbClr val="20497D"/>
                </a:solidFill>
                <a:latin typeface="Cambria" pitchFamily="18" charset="0"/>
                <a:ea typeface="Cambria" pitchFamily="18" charset="0"/>
              </a:rPr>
              <a:t> 10 poena</a:t>
            </a:r>
            <a:endParaRPr lang="en-US" altLang="sr-Latn-RS" sz="2400" dirty="0" smtClean="0">
              <a:solidFill>
                <a:srgbClr val="20497D"/>
              </a:solidFill>
              <a:latin typeface="Cambria" pitchFamily="18" charset="0"/>
              <a:ea typeface="Cambria" pitchFamily="18" charset="0"/>
            </a:endParaRPr>
          </a:p>
          <a:p>
            <a:r>
              <a:rPr lang="en-US" altLang="sr-Latn-RS" sz="2400" dirty="0" err="1" smtClean="0">
                <a:solidFill>
                  <a:srgbClr val="20497D"/>
                </a:solidFill>
                <a:latin typeface="Cambria" pitchFamily="18" charset="0"/>
                <a:ea typeface="Cambria" pitchFamily="18" charset="0"/>
              </a:rPr>
              <a:t>Kolokvijumi</a:t>
            </a:r>
            <a:r>
              <a:rPr lang="en-US" altLang="sr-Latn-RS" sz="2400" dirty="0" smtClean="0">
                <a:solidFill>
                  <a:srgbClr val="20497D"/>
                </a:solidFill>
                <a:latin typeface="Cambria" pitchFamily="18" charset="0"/>
                <a:ea typeface="Cambria" pitchFamily="18" charset="0"/>
              </a:rPr>
              <a:t> se </a:t>
            </a:r>
            <a:r>
              <a:rPr lang="en-US" altLang="sr-Latn-RS" sz="2400" dirty="0" err="1" smtClean="0">
                <a:solidFill>
                  <a:srgbClr val="20497D"/>
                </a:solidFill>
                <a:latin typeface="Cambria" pitchFamily="18" charset="0"/>
                <a:ea typeface="Cambria" pitchFamily="18" charset="0"/>
              </a:rPr>
              <a:t>realizuju</a:t>
            </a:r>
            <a:r>
              <a:rPr lang="en-US" altLang="sr-Latn-RS" sz="2400" dirty="0" smtClean="0">
                <a:solidFill>
                  <a:srgbClr val="20497D"/>
                </a:solidFill>
                <a:latin typeface="Cambria" pitchFamily="18" charset="0"/>
                <a:ea typeface="Cambria" pitchFamily="18" charset="0"/>
              </a:rPr>
              <a:t> </a:t>
            </a:r>
            <a:r>
              <a:rPr lang="en-US" altLang="sr-Latn-RS" sz="2400" dirty="0" err="1" smtClean="0">
                <a:solidFill>
                  <a:srgbClr val="20497D"/>
                </a:solidFill>
                <a:latin typeface="Cambria" pitchFamily="18" charset="0"/>
                <a:ea typeface="Cambria" pitchFamily="18" charset="0"/>
              </a:rPr>
              <a:t>tokom</a:t>
            </a:r>
            <a:r>
              <a:rPr lang="en-US" altLang="sr-Latn-RS" sz="2400" dirty="0" smtClean="0">
                <a:solidFill>
                  <a:srgbClr val="20497D"/>
                </a:solidFill>
                <a:latin typeface="Cambria" pitchFamily="18" charset="0"/>
                <a:ea typeface="Cambria" pitchFamily="18" charset="0"/>
              </a:rPr>
              <a:t> 6. </a:t>
            </a:r>
            <a:r>
              <a:rPr lang="sr-Latn-RS" altLang="sr-Latn-RS" sz="2400" dirty="0" smtClean="0">
                <a:solidFill>
                  <a:srgbClr val="20497D"/>
                </a:solidFill>
                <a:latin typeface="Cambria" pitchFamily="18" charset="0"/>
                <a:ea typeface="Cambria" pitchFamily="18" charset="0"/>
              </a:rPr>
              <a:t>i</a:t>
            </a:r>
            <a:r>
              <a:rPr lang="en-US" altLang="sr-Latn-RS" sz="2400" dirty="0" smtClean="0">
                <a:solidFill>
                  <a:srgbClr val="20497D"/>
                </a:solidFill>
                <a:latin typeface="Cambria" pitchFamily="18" charset="0"/>
                <a:ea typeface="Cambria" pitchFamily="18" charset="0"/>
              </a:rPr>
              <a:t> 12. </a:t>
            </a:r>
            <a:r>
              <a:rPr lang="en-US" altLang="sr-Latn-RS" sz="2400" dirty="0" err="1" smtClean="0">
                <a:solidFill>
                  <a:srgbClr val="20497D"/>
                </a:solidFill>
                <a:latin typeface="Cambria" pitchFamily="18" charset="0"/>
                <a:ea typeface="Cambria" pitchFamily="18" charset="0"/>
              </a:rPr>
              <a:t>nastavne</a:t>
            </a:r>
            <a:r>
              <a:rPr lang="en-US" altLang="sr-Latn-RS" sz="2400" dirty="0" smtClean="0">
                <a:solidFill>
                  <a:srgbClr val="20497D"/>
                </a:solidFill>
                <a:latin typeface="Cambria" pitchFamily="18" charset="0"/>
                <a:ea typeface="Cambria" pitchFamily="18" charset="0"/>
              </a:rPr>
              <a:t> </a:t>
            </a:r>
            <a:r>
              <a:rPr lang="en-US" altLang="sr-Latn-RS" sz="2400" dirty="0" err="1" smtClean="0">
                <a:solidFill>
                  <a:srgbClr val="20497D"/>
                </a:solidFill>
                <a:latin typeface="Cambria" pitchFamily="18" charset="0"/>
                <a:ea typeface="Cambria" pitchFamily="18" charset="0"/>
              </a:rPr>
              <a:t>nedelje</a:t>
            </a:r>
            <a:r>
              <a:rPr lang="sr-Latn-RS" altLang="sr-Latn-RS" sz="2400" dirty="0" smtClean="0">
                <a:solidFill>
                  <a:srgbClr val="20497D"/>
                </a:solidFill>
                <a:latin typeface="Cambria" pitchFamily="18" charset="0"/>
                <a:ea typeface="Cambria" pitchFamily="18" charset="0"/>
              </a:rPr>
              <a:t>, kroz izradu projekta po fazama: 45 poena. </a:t>
            </a:r>
          </a:p>
          <a:p>
            <a:r>
              <a:rPr lang="sr-Latn-RS" altLang="sr-Latn-RS" sz="2400" dirty="0" smtClean="0">
                <a:solidFill>
                  <a:srgbClr val="20497D"/>
                </a:solidFill>
                <a:latin typeface="Cambria" pitchFamily="18" charset="0"/>
                <a:ea typeface="Cambria" pitchFamily="18" charset="0"/>
              </a:rPr>
              <a:t>Realizacijom 80% projekta, studenti su oslobođeni pismenog dela završnog ispita i procentualno se dodaje broj poena (npr. </a:t>
            </a:r>
            <a:r>
              <a:rPr lang="sr-Latn-RS" altLang="sr-Latn-RS" sz="2400" dirty="0">
                <a:solidFill>
                  <a:srgbClr val="20497D"/>
                </a:solidFill>
                <a:latin typeface="Cambria" pitchFamily="18" charset="0"/>
                <a:ea typeface="Cambria" pitchFamily="18" charset="0"/>
              </a:rPr>
              <a:t>z</a:t>
            </a:r>
            <a:r>
              <a:rPr lang="sr-Latn-RS" altLang="sr-Latn-RS" sz="2400" dirty="0" smtClean="0">
                <a:solidFill>
                  <a:srgbClr val="20497D"/>
                </a:solidFill>
                <a:latin typeface="Cambria" pitchFamily="18" charset="0"/>
                <a:ea typeface="Cambria" pitchFamily="18" charset="0"/>
              </a:rPr>
              <a:t>a 80%, 0.8x20 = 16poena) na poene sa kolokvijuma.</a:t>
            </a:r>
            <a:endParaRPr lang="en-US" sz="2400" dirty="0">
              <a:solidFill>
                <a:srgbClr val="20497D"/>
              </a:solidFill>
              <a:latin typeface="Cambria" pitchFamily="18" charset="0"/>
              <a:ea typeface="Cambria" pitchFamily="18" charset="0"/>
            </a:endParaRPr>
          </a:p>
        </p:txBody>
      </p:sp>
    </p:spTree>
    <p:extLst>
      <p:ext uri="{BB962C8B-B14F-4D97-AF65-F5344CB8AC3E}">
        <p14:creationId xmlns:p14="http://schemas.microsoft.com/office/powerpoint/2010/main" val="42605828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2736"/>
            <a:ext cx="7120880" cy="720080"/>
          </a:xfrm>
        </p:spPr>
        <p:txBody>
          <a:bodyPr>
            <a:normAutofit fontScale="90000"/>
          </a:bodyPr>
          <a:lstStyle/>
          <a:p>
            <a:pPr algn="l"/>
            <a:r>
              <a:rPr lang="en-US" dirty="0">
                <a:solidFill>
                  <a:schemeClr val="tx2"/>
                </a:solidFill>
                <a:latin typeface="Cambria" pitchFamily="18" charset="0"/>
              </a:rPr>
              <a:t>Java I Eclipse - </a:t>
            </a:r>
            <a:r>
              <a:rPr lang="sr-Latn-RS" dirty="0">
                <a:solidFill>
                  <a:schemeClr val="tx2"/>
                </a:solidFill>
                <a:latin typeface="Cambria" pitchFamily="18" charset="0"/>
              </a:rPr>
              <a:t>instalacija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39768" y="1895384"/>
            <a:ext cx="8624720" cy="4557951"/>
          </a:xfrm>
        </p:spPr>
        <p:txBody>
          <a:bodyPr>
            <a:normAutofit/>
          </a:bodyPr>
          <a:lstStyle/>
          <a:p>
            <a:pPr marL="342900" indent="-342900" algn="l">
              <a:buFont typeface="Arial" panose="020B0604020202020204" pitchFamily="34" charset="0"/>
              <a:buChar char="•"/>
            </a:pPr>
            <a:r>
              <a:rPr lang="en-US" sz="2400" b="1" dirty="0">
                <a:solidFill>
                  <a:schemeClr val="tx2"/>
                </a:solidFill>
                <a:latin typeface="Cambria" pitchFamily="18" charset="0"/>
              </a:rPr>
              <a:t>Java</a:t>
            </a:r>
            <a:r>
              <a:rPr lang="en-US" sz="2400" dirty="0">
                <a:solidFill>
                  <a:schemeClr val="tx2"/>
                </a:solidFill>
                <a:latin typeface="Cambria" pitchFamily="18" charset="0"/>
              </a:rPr>
              <a:t>:</a:t>
            </a:r>
          </a:p>
          <a:p>
            <a:pPr algn="l"/>
            <a:r>
              <a:rPr lang="sr-Latn-RS" sz="2400" dirty="0">
                <a:solidFill>
                  <a:schemeClr val="tx2"/>
                </a:solidFill>
                <a:latin typeface="Cambria" pitchFamily="18" charset="0"/>
              </a:rPr>
              <a:t>Potrebno instalirati verziju </a:t>
            </a:r>
            <a:r>
              <a:rPr lang="en-US" sz="2400" dirty="0">
                <a:solidFill>
                  <a:schemeClr val="tx2"/>
                </a:solidFill>
                <a:latin typeface="Cambria" pitchFamily="18" charset="0"/>
              </a:rPr>
              <a:t>8. </a:t>
            </a:r>
          </a:p>
          <a:p>
            <a:pPr algn="l"/>
            <a:r>
              <a:rPr lang="sr-Latn-RS" sz="2400" dirty="0">
                <a:solidFill>
                  <a:schemeClr val="tx2"/>
                </a:solidFill>
                <a:latin typeface="Cambria" pitchFamily="18" charset="0"/>
              </a:rPr>
              <a:t>Uputstvo</a:t>
            </a:r>
            <a:r>
              <a:rPr lang="en-US" sz="2400" dirty="0">
                <a:solidFill>
                  <a:schemeClr val="tx2"/>
                </a:solidFill>
                <a:latin typeface="Cambria" pitchFamily="18" charset="0"/>
              </a:rPr>
              <a:t> za </a:t>
            </a:r>
            <a:r>
              <a:rPr lang="sr-Latn-RS" sz="2400" dirty="0">
                <a:solidFill>
                  <a:schemeClr val="tx2"/>
                </a:solidFill>
                <a:latin typeface="Cambria" pitchFamily="18" charset="0"/>
              </a:rPr>
              <a:t>instalaciju</a:t>
            </a:r>
            <a:r>
              <a:rPr lang="en-US" sz="2400" dirty="0">
                <a:solidFill>
                  <a:schemeClr val="tx2"/>
                </a:solidFill>
                <a:latin typeface="Cambria" pitchFamily="18" charset="0"/>
              </a:rPr>
              <a:t>:</a:t>
            </a:r>
            <a:endParaRPr lang="sr-Latn-RS" sz="2400" dirty="0">
              <a:solidFill>
                <a:schemeClr val="tx2"/>
              </a:solidFill>
              <a:latin typeface="Cambria" pitchFamily="18" charset="0"/>
            </a:endParaRPr>
          </a:p>
          <a:p>
            <a:pPr algn="l"/>
            <a:r>
              <a:rPr lang="en-US" sz="2400" dirty="0">
                <a:solidFill>
                  <a:schemeClr val="tx2"/>
                </a:solidFill>
                <a:latin typeface="Cambria" pitchFamily="18" charset="0"/>
                <a:hlinkClick r:id="rId3"/>
              </a:rPr>
              <a:t>https://www.guru99.com/install-java.html</a:t>
            </a:r>
            <a:endParaRPr lang="en-US" sz="2400" dirty="0">
              <a:solidFill>
                <a:schemeClr val="tx2"/>
              </a:solidFill>
              <a:latin typeface="Cambria" pitchFamily="18" charset="0"/>
            </a:endParaRPr>
          </a:p>
          <a:p>
            <a:pPr algn="l"/>
            <a:r>
              <a:rPr lang="en-US" sz="2400" dirty="0">
                <a:solidFill>
                  <a:schemeClr val="tx2"/>
                </a:solidFill>
                <a:latin typeface="Cambria" pitchFamily="18" charset="0"/>
              </a:rPr>
              <a:t>Link do download-a: </a:t>
            </a:r>
            <a:r>
              <a:rPr lang="en-US" sz="2400" dirty="0">
                <a:solidFill>
                  <a:schemeClr val="tx2"/>
                </a:solidFill>
                <a:latin typeface="Cambria" pitchFamily="18" charset="0"/>
                <a:hlinkClick r:id="rId4"/>
              </a:rPr>
              <a:t>https://www.oracle.com/java/technologies/javase/javase-jdk8-downloads.html</a:t>
            </a:r>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p:txBody>
      </p:sp>
      <p:pic>
        <p:nvPicPr>
          <p:cNvPr id="4" name="Picture 3">
            <a:extLst>
              <a:ext uri="{FF2B5EF4-FFF2-40B4-BE49-F238E27FC236}">
                <a16:creationId xmlns:a16="http://schemas.microsoft.com/office/drawing/2014/main" xmlns="" id="{D084F667-FD20-4D9F-8A25-4A5624007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777" y="4869777"/>
            <a:ext cx="8624721" cy="965605"/>
          </a:xfrm>
          <a:prstGeom prst="rect">
            <a:avLst/>
          </a:prstGeom>
        </p:spPr>
      </p:pic>
    </p:spTree>
    <p:extLst>
      <p:ext uri="{BB962C8B-B14F-4D97-AF65-F5344CB8AC3E}">
        <p14:creationId xmlns:p14="http://schemas.microsoft.com/office/powerpoint/2010/main" val="2505680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2736"/>
            <a:ext cx="7120880" cy="720080"/>
          </a:xfrm>
        </p:spPr>
        <p:txBody>
          <a:bodyPr>
            <a:normAutofit fontScale="90000"/>
          </a:bodyPr>
          <a:lstStyle/>
          <a:p>
            <a:pPr algn="l"/>
            <a:r>
              <a:rPr lang="en-US" dirty="0">
                <a:solidFill>
                  <a:schemeClr val="tx2"/>
                </a:solidFill>
                <a:latin typeface="Cambria" pitchFamily="18" charset="0"/>
              </a:rPr>
              <a:t>Java I Eclipse - </a:t>
            </a:r>
            <a:r>
              <a:rPr lang="sr-Latn-RS" dirty="0">
                <a:solidFill>
                  <a:schemeClr val="tx2"/>
                </a:solidFill>
                <a:latin typeface="Cambria" pitchFamily="18" charset="0"/>
              </a:rPr>
              <a:t>instalacija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39768" y="1895384"/>
            <a:ext cx="8624720" cy="4557951"/>
          </a:xfrm>
        </p:spPr>
        <p:txBody>
          <a:bodyPr>
            <a:normAutofit/>
          </a:bodyPr>
          <a:lstStyle/>
          <a:p>
            <a:pPr marL="342900" indent="-342900" algn="l">
              <a:buFont typeface="Arial" panose="020B0604020202020204" pitchFamily="34" charset="0"/>
              <a:buChar char="•"/>
            </a:pPr>
            <a:r>
              <a:rPr lang="en-US" sz="2400" dirty="0" smtClean="0">
                <a:solidFill>
                  <a:schemeClr val="tx2"/>
                </a:solidFill>
                <a:latin typeface="Cambria" pitchFamily="18" charset="0"/>
                <a:hlinkClick r:id="rId3"/>
              </a:rPr>
              <a:t>https</a:t>
            </a:r>
            <a:r>
              <a:rPr lang="en-US" sz="2400" dirty="0">
                <a:solidFill>
                  <a:schemeClr val="tx2"/>
                </a:solidFill>
                <a:latin typeface="Cambria" pitchFamily="18" charset="0"/>
                <a:hlinkClick r:id="rId3"/>
              </a:rPr>
              <a:t>://www.oracle.com/java/technologies/javase/javase-jdk8-downloads.html</a:t>
            </a:r>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 y="2348880"/>
            <a:ext cx="9140512" cy="436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387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2736"/>
            <a:ext cx="7120880" cy="720080"/>
          </a:xfrm>
        </p:spPr>
        <p:txBody>
          <a:bodyPr>
            <a:normAutofit fontScale="90000"/>
          </a:bodyPr>
          <a:lstStyle/>
          <a:p>
            <a:pPr algn="l"/>
            <a:r>
              <a:rPr lang="en-US" dirty="0">
                <a:solidFill>
                  <a:schemeClr val="tx2"/>
                </a:solidFill>
                <a:latin typeface="Cambria" pitchFamily="18" charset="0"/>
              </a:rPr>
              <a:t>Java I Eclipse - </a:t>
            </a:r>
            <a:r>
              <a:rPr lang="sr-Latn-RS" dirty="0">
                <a:solidFill>
                  <a:schemeClr val="tx2"/>
                </a:solidFill>
                <a:latin typeface="Cambria" pitchFamily="18" charset="0"/>
              </a:rPr>
              <a:t>instalacija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39768" y="1895384"/>
            <a:ext cx="8624720" cy="4557951"/>
          </a:xfrm>
        </p:spPr>
        <p:txBody>
          <a:bodyPr>
            <a:normAutofit/>
          </a:bodyPr>
          <a:lstStyle/>
          <a:p>
            <a:pPr marL="342900" indent="-342900" algn="l">
              <a:buFont typeface="Arial" panose="020B0604020202020204" pitchFamily="34" charset="0"/>
              <a:buChar char="•"/>
            </a:pPr>
            <a:r>
              <a:rPr lang="en-US" sz="2400" b="1" dirty="0">
                <a:solidFill>
                  <a:schemeClr val="tx2"/>
                </a:solidFill>
                <a:latin typeface="Cambria" pitchFamily="18" charset="0"/>
              </a:rPr>
              <a:t>Eclipse</a:t>
            </a:r>
            <a:r>
              <a:rPr lang="en-US" sz="2400" dirty="0">
                <a:solidFill>
                  <a:schemeClr val="tx2"/>
                </a:solidFill>
                <a:latin typeface="Cambria" pitchFamily="18" charset="0"/>
              </a:rPr>
              <a:t>:</a:t>
            </a:r>
          </a:p>
          <a:p>
            <a:pPr algn="l"/>
            <a:r>
              <a:rPr lang="en-US" sz="2400" dirty="0">
                <a:solidFill>
                  <a:schemeClr val="tx2"/>
                </a:solidFill>
                <a:latin typeface="Cambria" pitchFamily="18" charset="0"/>
              </a:rPr>
              <a:t>Eclipse IDE 2019-06 R Packages</a:t>
            </a:r>
          </a:p>
          <a:p>
            <a:pPr algn="l"/>
            <a:r>
              <a:rPr lang="en-US" sz="2400" dirty="0">
                <a:solidFill>
                  <a:schemeClr val="tx2"/>
                </a:solidFill>
                <a:latin typeface="Cambria" pitchFamily="18" charset="0"/>
              </a:rPr>
              <a:t>Link do download-a:</a:t>
            </a:r>
          </a:p>
          <a:p>
            <a:pPr algn="l"/>
            <a:r>
              <a:rPr lang="en-US" sz="2400" dirty="0">
                <a:solidFill>
                  <a:schemeClr val="tx2"/>
                </a:solidFill>
                <a:latin typeface="Cambria" pitchFamily="18" charset="0"/>
                <a:hlinkClick r:id="rId2"/>
              </a:rPr>
              <a:t>https://www.eclipse.org/downloads/packages/release/2019-06/r</a:t>
            </a:r>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a:p>
            <a:pPr algn="l"/>
            <a:endParaRPr lang="en-US" sz="2400"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9057C7A8-09C2-4045-B00F-10B238913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68" y="3988717"/>
            <a:ext cx="8049845" cy="2587186"/>
          </a:xfrm>
          <a:prstGeom prst="rect">
            <a:avLst/>
          </a:prstGeom>
        </p:spPr>
      </p:pic>
    </p:spTree>
    <p:extLst>
      <p:ext uri="{BB962C8B-B14F-4D97-AF65-F5344CB8AC3E}">
        <p14:creationId xmlns:p14="http://schemas.microsoft.com/office/powerpoint/2010/main" val="4113537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2736"/>
            <a:ext cx="7120880" cy="720080"/>
          </a:xfrm>
        </p:spPr>
        <p:txBody>
          <a:bodyPr>
            <a:normAutofit fontScale="90000"/>
          </a:bodyPr>
          <a:lstStyle/>
          <a:p>
            <a:pPr algn="l"/>
            <a:r>
              <a:rPr lang="en-US" dirty="0">
                <a:solidFill>
                  <a:schemeClr val="tx2"/>
                </a:solidFill>
                <a:latin typeface="Cambria" pitchFamily="18" charset="0"/>
              </a:rPr>
              <a:t>Java I Eclipse - </a:t>
            </a:r>
            <a:r>
              <a:rPr lang="sr-Latn-RS" dirty="0">
                <a:solidFill>
                  <a:schemeClr val="tx2"/>
                </a:solidFill>
                <a:latin typeface="Cambria" pitchFamily="18" charset="0"/>
              </a:rPr>
              <a:t>instalacija</a:t>
            </a:r>
            <a:endParaRPr lang="en-US" dirty="0">
              <a:solidFill>
                <a:schemeClr val="tx2"/>
              </a:solidFill>
              <a:latin typeface="Cambria" pitchFamily="18" charset="0"/>
            </a:endParaRPr>
          </a:p>
        </p:txBody>
      </p:sp>
      <p:sp>
        <p:nvSpPr>
          <p:cNvPr id="5" name="Subtitle 2"/>
          <p:cNvSpPr>
            <a:spLocks noGrp="1"/>
          </p:cNvSpPr>
          <p:nvPr>
            <p:ph type="subTitle" idx="1"/>
          </p:nvPr>
        </p:nvSpPr>
        <p:spPr>
          <a:xfrm>
            <a:off x="339768" y="1895384"/>
            <a:ext cx="8624720" cy="4557951"/>
          </a:xfrm>
        </p:spPr>
        <p:txBody>
          <a:bodyPr>
            <a:normAutofit/>
          </a:bodyPr>
          <a:lstStyle/>
          <a:p>
            <a:pPr algn="l"/>
            <a:r>
              <a:rPr lang="sr-Latn-RS" sz="2400" b="1" u="sng" dirty="0">
                <a:solidFill>
                  <a:schemeClr val="tx2"/>
                </a:solidFill>
                <a:latin typeface="Cambria" pitchFamily="18" charset="0"/>
              </a:rPr>
              <a:t>Kompatibilnost Jave i</a:t>
            </a:r>
            <a:r>
              <a:rPr lang="en-US" sz="2400" b="1" u="sng" dirty="0">
                <a:solidFill>
                  <a:schemeClr val="tx2"/>
                </a:solidFill>
                <a:latin typeface="Cambria" pitchFamily="18" charset="0"/>
              </a:rPr>
              <a:t> Eclipse-a</a:t>
            </a:r>
          </a:p>
          <a:p>
            <a:pPr algn="l"/>
            <a:endParaRPr lang="en-US" sz="2000" dirty="0">
              <a:solidFill>
                <a:schemeClr val="tx2"/>
              </a:solidFill>
              <a:latin typeface="Cambria" pitchFamily="18" charset="0"/>
            </a:endParaRPr>
          </a:p>
          <a:p>
            <a:pPr algn="l"/>
            <a:r>
              <a:rPr lang="sr-Latn-RS" sz="2400" dirty="0">
                <a:solidFill>
                  <a:schemeClr val="tx2"/>
                </a:solidFill>
                <a:latin typeface="Cambria" pitchFamily="18" charset="0"/>
              </a:rPr>
              <a:t>Pojava</a:t>
            </a:r>
            <a:r>
              <a:rPr lang="en-US" sz="2400" dirty="0">
                <a:solidFill>
                  <a:schemeClr val="tx2"/>
                </a:solidFill>
                <a:latin typeface="Cambria" pitchFamily="18" charset="0"/>
              </a:rPr>
              <a:t> </a:t>
            </a:r>
            <a:r>
              <a:rPr lang="sr-Latn-RS" sz="2400" dirty="0">
                <a:solidFill>
                  <a:schemeClr val="tx2"/>
                </a:solidFill>
                <a:latin typeface="Cambria" pitchFamily="18" charset="0"/>
              </a:rPr>
              <a:t>greške pri startovanju Eclipse-a: </a:t>
            </a:r>
            <a:r>
              <a:rPr lang="sr-Latn-RS" sz="2400" b="1" dirty="0">
                <a:solidFill>
                  <a:schemeClr val="tx2"/>
                </a:solidFill>
                <a:latin typeface="Cambria" pitchFamily="18" charset="0"/>
              </a:rPr>
              <a:t>Error 13</a:t>
            </a:r>
            <a:endParaRPr lang="en-US" sz="2400" b="1" dirty="0">
              <a:solidFill>
                <a:schemeClr val="tx2"/>
              </a:solidFill>
              <a:latin typeface="Cambria" pitchFamily="18" charset="0"/>
            </a:endParaRPr>
          </a:p>
          <a:p>
            <a:pPr marL="342900" indent="-342900" algn="l">
              <a:buFont typeface="Arial" panose="020B0604020202020204" pitchFamily="34" charset="0"/>
              <a:buChar char="•"/>
            </a:pPr>
            <a:r>
              <a:rPr lang="sr-Latn-RS" sz="2400" dirty="0">
                <a:solidFill>
                  <a:schemeClr val="tx2"/>
                </a:solidFill>
                <a:latin typeface="Cambria" pitchFamily="18" charset="0"/>
              </a:rPr>
              <a:t>64-bit Eclipse zahteva 64-bit JVM</a:t>
            </a:r>
          </a:p>
          <a:p>
            <a:pPr marL="342900" indent="-342900" algn="l">
              <a:buFont typeface="Arial" panose="020B0604020202020204" pitchFamily="34" charset="0"/>
              <a:buChar char="•"/>
            </a:pPr>
            <a:r>
              <a:rPr lang="sr-Latn-RS" sz="2400" dirty="0">
                <a:solidFill>
                  <a:schemeClr val="tx2"/>
                </a:solidFill>
                <a:latin typeface="Cambria" pitchFamily="18" charset="0"/>
              </a:rPr>
              <a:t>32-bit Eclipse zahteva 32-bit JVM</a:t>
            </a:r>
          </a:p>
          <a:p>
            <a:pPr marL="342900" indent="-342900" algn="l">
              <a:buFont typeface="Arial" panose="020B0604020202020204" pitchFamily="34" charset="0"/>
              <a:buChar char="•"/>
            </a:pPr>
            <a:r>
              <a:rPr lang="sr-Latn-RS" sz="2400" dirty="0">
                <a:solidFill>
                  <a:schemeClr val="tx2"/>
                </a:solidFill>
                <a:latin typeface="Cambria" pitchFamily="18" charset="0"/>
              </a:rPr>
              <a:t>Nije dozvoljeno mešanje verzija</a:t>
            </a:r>
          </a:p>
          <a:p>
            <a:pPr marL="342900" indent="-342900" algn="l">
              <a:buFont typeface="Arial" panose="020B0604020202020204" pitchFamily="34" charset="0"/>
              <a:buChar char="•"/>
            </a:pPr>
            <a:r>
              <a:rPr lang="sr-Latn-RS" sz="2400" dirty="0">
                <a:solidFill>
                  <a:schemeClr val="tx2"/>
                </a:solidFill>
                <a:latin typeface="Cambria" pitchFamily="18" charset="0"/>
              </a:rPr>
              <a:t>Eclipse zahteva Java 8 verziju, tako da je najbolje da se instalira JDK 1.8 (nikako samo JRE). </a:t>
            </a:r>
            <a:endParaRPr lang="en-US" sz="2400" dirty="0">
              <a:solidFill>
                <a:schemeClr val="tx2"/>
              </a:solidFill>
              <a:latin typeface="Cambria" pitchFamily="18" charset="0"/>
            </a:endParaRPr>
          </a:p>
        </p:txBody>
      </p:sp>
    </p:spTree>
    <p:extLst>
      <p:ext uri="{BB962C8B-B14F-4D97-AF65-F5344CB8AC3E}">
        <p14:creationId xmlns:p14="http://schemas.microsoft.com/office/powerpoint/2010/main" val="309622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052736"/>
            <a:ext cx="5470376" cy="720080"/>
          </a:xfrm>
        </p:spPr>
        <p:txBody>
          <a:bodyPr>
            <a:normAutofit fontScale="90000"/>
          </a:bodyPr>
          <a:lstStyle/>
          <a:p>
            <a:pPr algn="l"/>
            <a:r>
              <a:rPr lang="en-US" dirty="0">
                <a:solidFill>
                  <a:schemeClr val="tx2"/>
                </a:solidFill>
                <a:latin typeface="Cambria" pitchFamily="18" charset="0"/>
              </a:rPr>
              <a:t>Eclipse </a:t>
            </a:r>
            <a:r>
              <a:rPr lang="sr-Latn-RS" dirty="0">
                <a:solidFill>
                  <a:schemeClr val="tx2"/>
                </a:solidFill>
                <a:latin typeface="Cambria" pitchFamily="18" charset="0"/>
              </a:rPr>
              <a:t>modelovanje</a:t>
            </a:r>
            <a:endParaRPr lang="en-US" dirty="0">
              <a:solidFill>
                <a:schemeClr val="tx2"/>
              </a:solidFill>
              <a:latin typeface="Cambria" pitchFamily="18" charset="0"/>
            </a:endParaRPr>
          </a:p>
        </p:txBody>
      </p:sp>
      <p:sp>
        <p:nvSpPr>
          <p:cNvPr id="3" name="Subtitle 2"/>
          <p:cNvSpPr>
            <a:spLocks noGrp="1"/>
          </p:cNvSpPr>
          <p:nvPr>
            <p:ph type="subTitle" idx="1"/>
          </p:nvPr>
        </p:nvSpPr>
        <p:spPr>
          <a:xfrm>
            <a:off x="539552" y="1916832"/>
            <a:ext cx="8424936" cy="4529318"/>
          </a:xfrm>
        </p:spPr>
        <p:txBody>
          <a:bodyPr>
            <a:normAutofit/>
          </a:bodyPr>
          <a:lstStyle/>
          <a:p>
            <a:pPr marL="457200" indent="-457200" algn="l">
              <a:buFont typeface="+mj-lt"/>
              <a:buAutoNum type="arabicPeriod"/>
            </a:pPr>
            <a:r>
              <a:rPr lang="en-US" sz="2000" dirty="0">
                <a:solidFill>
                  <a:schemeClr val="tx2"/>
                </a:solidFill>
                <a:latin typeface="Cambria" pitchFamily="18" charset="0"/>
              </a:rPr>
              <a:t>URN </a:t>
            </a:r>
            <a:r>
              <a:rPr lang="sr-Latn-RS" sz="2000" dirty="0">
                <a:solidFill>
                  <a:schemeClr val="tx2"/>
                </a:solidFill>
                <a:latin typeface="Cambria" pitchFamily="18" charset="0"/>
              </a:rPr>
              <a:t>modelovanje</a:t>
            </a:r>
            <a:r>
              <a:rPr lang="en-US" sz="2000" dirty="0">
                <a:solidFill>
                  <a:schemeClr val="tx2"/>
                </a:solidFill>
                <a:latin typeface="Cambria" pitchFamily="18" charset="0"/>
              </a:rPr>
              <a:t>: -</a:t>
            </a:r>
            <a:r>
              <a:rPr lang="en-US" sz="2000" b="1" dirty="0">
                <a:solidFill>
                  <a:schemeClr val="tx2"/>
                </a:solidFill>
                <a:latin typeface="Cambria" pitchFamily="18" charset="0"/>
              </a:rPr>
              <a:t>j</a:t>
            </a:r>
            <a:r>
              <a:rPr lang="sr-Latn-RS" sz="2000" b="1" dirty="0">
                <a:solidFill>
                  <a:schemeClr val="tx2"/>
                </a:solidFill>
                <a:latin typeface="Cambria" pitchFamily="18" charset="0"/>
              </a:rPr>
              <a:t>UCMNav</a:t>
            </a:r>
            <a:r>
              <a:rPr lang="en-US" sz="2000" dirty="0">
                <a:solidFill>
                  <a:schemeClr val="tx2"/>
                </a:solidFill>
                <a:latin typeface="Cambria" pitchFamily="18" charset="0"/>
              </a:rPr>
              <a:t> (Eclipse-based modeling tool for the User Requirements Notation)</a:t>
            </a:r>
          </a:p>
          <a:p>
            <a:pPr algn="l"/>
            <a:r>
              <a:rPr lang="sr-Latn-RS" sz="2000" dirty="0">
                <a:solidFill>
                  <a:schemeClr val="tx2"/>
                </a:solidFill>
                <a:latin typeface="Cambria" pitchFamily="18" charset="0"/>
              </a:rPr>
              <a:t>Instalacija</a:t>
            </a:r>
            <a:r>
              <a:rPr lang="en-US" sz="2000" dirty="0">
                <a:solidFill>
                  <a:schemeClr val="tx2"/>
                </a:solidFill>
                <a:latin typeface="Cambria" pitchFamily="18" charset="0"/>
              </a:rPr>
              <a:t>:</a:t>
            </a:r>
          </a:p>
          <a:p>
            <a:pPr algn="l"/>
            <a:r>
              <a:rPr lang="en-US" sz="2000" dirty="0">
                <a:solidFill>
                  <a:schemeClr val="tx2"/>
                </a:solidFill>
                <a:latin typeface="Cambria" pitchFamily="18" charset="0"/>
              </a:rPr>
              <a:t>Help -&gt; Install New Software -&gt; … </a:t>
            </a:r>
          </a:p>
          <a:p>
            <a:pPr algn="l"/>
            <a:r>
              <a:rPr lang="en-US" sz="2000" dirty="0">
                <a:solidFill>
                  <a:schemeClr val="tx2"/>
                </a:solidFill>
                <a:latin typeface="Cambria" pitchFamily="18" charset="0"/>
              </a:rPr>
              <a:t>-     </a:t>
            </a:r>
            <a:r>
              <a:rPr lang="sr-Latn-RS" sz="2000" dirty="0">
                <a:solidFill>
                  <a:schemeClr val="tx2"/>
                </a:solidFill>
                <a:latin typeface="Cambria" pitchFamily="18" charset="0"/>
              </a:rPr>
              <a:t>AddName</a:t>
            </a:r>
            <a:r>
              <a:rPr lang="en-US" sz="2000" dirty="0">
                <a:solidFill>
                  <a:schemeClr val="tx2"/>
                </a:solidFill>
                <a:latin typeface="Cambria" pitchFamily="18" charset="0"/>
              </a:rPr>
              <a:t>: </a:t>
            </a:r>
            <a:r>
              <a:rPr lang="sr-Latn-RS" sz="2000" dirty="0">
                <a:solidFill>
                  <a:schemeClr val="tx2"/>
                </a:solidFill>
                <a:latin typeface="Cambria" pitchFamily="18" charset="0"/>
              </a:rPr>
              <a:t>jUCMNav</a:t>
            </a:r>
            <a:endParaRPr lang="en-US" sz="2000" dirty="0">
              <a:solidFill>
                <a:schemeClr val="tx2"/>
              </a:solidFill>
              <a:latin typeface="Cambria" pitchFamily="18" charset="0"/>
            </a:endParaRPr>
          </a:p>
          <a:p>
            <a:pPr marL="342900" indent="-342900" algn="l">
              <a:buFontTx/>
              <a:buChar char="-"/>
            </a:pPr>
            <a:r>
              <a:rPr lang="en-US" sz="2000" dirty="0">
                <a:solidFill>
                  <a:schemeClr val="tx2"/>
                </a:solidFill>
                <a:latin typeface="Cambria" pitchFamily="18" charset="0"/>
              </a:rPr>
              <a:t>Location: </a:t>
            </a:r>
            <a:r>
              <a:rPr lang="en-US" sz="2000" dirty="0">
                <a:solidFill>
                  <a:schemeClr val="tx2"/>
                </a:solidFill>
                <a:latin typeface="Cambria" pitchFamily="18" charset="0"/>
                <a:hlinkClick r:id="rId2"/>
              </a:rPr>
              <a:t>http://jucmnav.softwareengineering.ca/jucmnav/updatesite/</a:t>
            </a:r>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a:p>
            <a:pPr marL="457200" indent="-457200" algn="l">
              <a:buAutoNum type="arabicPeriod" startAt="2"/>
            </a:pPr>
            <a:r>
              <a:rPr lang="en-US" sz="2000" dirty="0">
                <a:solidFill>
                  <a:schemeClr val="tx2"/>
                </a:solidFill>
                <a:latin typeface="Cambria" pitchFamily="18" charset="0"/>
              </a:rPr>
              <a:t>UML </a:t>
            </a:r>
            <a:r>
              <a:rPr lang="sr-Latn-RS" sz="2000" dirty="0">
                <a:solidFill>
                  <a:schemeClr val="tx2"/>
                </a:solidFill>
                <a:latin typeface="Cambria" pitchFamily="18" charset="0"/>
              </a:rPr>
              <a:t>modelovanje</a:t>
            </a:r>
            <a:r>
              <a:rPr lang="en-US" sz="2000" dirty="0">
                <a:solidFill>
                  <a:schemeClr val="tx2"/>
                </a:solidFill>
                <a:latin typeface="Cambria" pitchFamily="18" charset="0"/>
              </a:rPr>
              <a:t>: Eclipse </a:t>
            </a:r>
            <a:r>
              <a:rPr lang="en-US" sz="2000" b="1" dirty="0">
                <a:solidFill>
                  <a:schemeClr val="tx2"/>
                </a:solidFill>
                <a:latin typeface="Cambria" pitchFamily="18" charset="0"/>
              </a:rPr>
              <a:t>Papyrus</a:t>
            </a:r>
            <a:r>
              <a:rPr lang="en-US" sz="2000" dirty="0">
                <a:solidFill>
                  <a:schemeClr val="tx2"/>
                </a:solidFill>
                <a:latin typeface="Cambria" pitchFamily="18" charset="0"/>
              </a:rPr>
              <a:t> plugin</a:t>
            </a:r>
          </a:p>
          <a:p>
            <a:pPr algn="l"/>
            <a:r>
              <a:rPr lang="sr-Latn-RS" sz="2000" dirty="0">
                <a:solidFill>
                  <a:schemeClr val="tx2"/>
                </a:solidFill>
                <a:latin typeface="Cambria" pitchFamily="18" charset="0"/>
              </a:rPr>
              <a:t>Instalacije</a:t>
            </a:r>
            <a:r>
              <a:rPr lang="en-US" sz="2000" dirty="0">
                <a:solidFill>
                  <a:schemeClr val="tx2"/>
                </a:solidFill>
                <a:latin typeface="Cambria" pitchFamily="18" charset="0"/>
              </a:rPr>
              <a:t>: </a:t>
            </a:r>
            <a:r>
              <a:rPr lang="en-US" sz="2000" dirty="0">
                <a:solidFill>
                  <a:schemeClr val="tx2"/>
                </a:solidFill>
                <a:latin typeface="Cambria" pitchFamily="18" charset="0"/>
                <a:hlinkClick r:id="rId3"/>
              </a:rPr>
              <a:t>https://eclipse.org/papyrus/download.html</a:t>
            </a:r>
            <a:endParaRPr lang="en-US" sz="2000" dirty="0">
              <a:solidFill>
                <a:schemeClr val="tx2"/>
              </a:solidFill>
              <a:latin typeface="Cambria" pitchFamily="18" charset="0"/>
            </a:endParaRPr>
          </a:p>
          <a:p>
            <a:pPr algn="l"/>
            <a:r>
              <a:rPr lang="en-US" sz="2000" dirty="0">
                <a:solidFill>
                  <a:schemeClr val="tx2"/>
                </a:solidFill>
                <a:latin typeface="Cambria" pitchFamily="18" charset="0"/>
              </a:rPr>
              <a:t>Video-</a:t>
            </a:r>
            <a:r>
              <a:rPr lang="sr-Latn-RS" sz="2000" dirty="0">
                <a:solidFill>
                  <a:schemeClr val="tx2"/>
                </a:solidFill>
                <a:latin typeface="Cambria" pitchFamily="18" charset="0"/>
              </a:rPr>
              <a:t>uputstvo </a:t>
            </a:r>
            <a:r>
              <a:rPr lang="en-US" sz="2000" dirty="0">
                <a:solidFill>
                  <a:schemeClr val="tx2"/>
                </a:solidFill>
                <a:latin typeface="Cambria" pitchFamily="18" charset="0"/>
              </a:rPr>
              <a:t>za </a:t>
            </a:r>
            <a:r>
              <a:rPr lang="sr-Latn-RS" sz="2000" dirty="0">
                <a:solidFill>
                  <a:schemeClr val="tx2"/>
                </a:solidFill>
                <a:latin typeface="Cambria" pitchFamily="18" charset="0"/>
              </a:rPr>
              <a:t>instalaciju</a:t>
            </a:r>
            <a:r>
              <a:rPr lang="en-US" sz="2000" dirty="0">
                <a:solidFill>
                  <a:schemeClr val="tx2"/>
                </a:solidFill>
                <a:latin typeface="Cambria" pitchFamily="18" charset="0"/>
              </a:rPr>
              <a:t>: </a:t>
            </a:r>
            <a:r>
              <a:rPr lang="en-US" sz="2000" dirty="0">
                <a:solidFill>
                  <a:schemeClr val="tx2"/>
                </a:solidFill>
                <a:latin typeface="Cambria" pitchFamily="18" charset="0"/>
                <a:hlinkClick r:id="rId4"/>
              </a:rPr>
              <a:t>https://www.youtube.com/watch?v=gmf8CswqKcs</a:t>
            </a:r>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p:txBody>
      </p:sp>
    </p:spTree>
    <p:extLst>
      <p:ext uri="{BB962C8B-B14F-4D97-AF65-F5344CB8AC3E}">
        <p14:creationId xmlns:p14="http://schemas.microsoft.com/office/powerpoint/2010/main" val="2195791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029811"/>
            <a:ext cx="5470376" cy="720080"/>
          </a:xfrm>
        </p:spPr>
        <p:txBody>
          <a:bodyPr>
            <a:normAutofit fontScale="90000"/>
          </a:bodyPr>
          <a:lstStyle/>
          <a:p>
            <a:pPr algn="l"/>
            <a:r>
              <a:rPr lang="en-US" dirty="0">
                <a:solidFill>
                  <a:schemeClr val="tx2"/>
                </a:solidFill>
                <a:latin typeface="Cambria" pitchFamily="18" charset="0"/>
              </a:rPr>
              <a:t>-</a:t>
            </a:r>
            <a:r>
              <a:rPr lang="sr-Latn-RS" sz="3100" dirty="0">
                <a:solidFill>
                  <a:schemeClr val="tx2"/>
                </a:solidFill>
                <a:latin typeface="Cambria" pitchFamily="18" charset="0"/>
              </a:rPr>
              <a:t>jUCMNav</a:t>
            </a:r>
            <a:endParaRPr lang="en-US" sz="3100" dirty="0">
              <a:solidFill>
                <a:schemeClr val="tx2"/>
              </a:solidFill>
              <a:latin typeface="Cambria" pitchFamily="18" charset="0"/>
            </a:endParaRPr>
          </a:p>
        </p:txBody>
      </p:sp>
      <p:sp>
        <p:nvSpPr>
          <p:cNvPr id="3" name="Subtitle 2"/>
          <p:cNvSpPr>
            <a:spLocks noGrp="1"/>
          </p:cNvSpPr>
          <p:nvPr>
            <p:ph type="subTitle" idx="1"/>
          </p:nvPr>
        </p:nvSpPr>
        <p:spPr>
          <a:xfrm>
            <a:off x="539552" y="1916832"/>
            <a:ext cx="8424936" cy="4529318"/>
          </a:xfrm>
        </p:spPr>
        <p:txBody>
          <a:bodyPr>
            <a:normAutofit/>
          </a:bodyPr>
          <a:lstStyle/>
          <a:p>
            <a:pPr algn="l"/>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p:txBody>
      </p:sp>
      <p:pic>
        <p:nvPicPr>
          <p:cNvPr id="5" name="Picture 4">
            <a:extLst>
              <a:ext uri="{FF2B5EF4-FFF2-40B4-BE49-F238E27FC236}">
                <a16:creationId xmlns:a16="http://schemas.microsoft.com/office/drawing/2014/main" xmlns="" id="{FA1DEC18-1C2A-4DBE-A416-F8A2ED096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115658"/>
            <a:ext cx="6984776" cy="5244645"/>
          </a:xfrm>
          <a:prstGeom prst="rect">
            <a:avLst/>
          </a:prstGeom>
        </p:spPr>
      </p:pic>
      <p:sp>
        <p:nvSpPr>
          <p:cNvPr id="6" name="Title 1">
            <a:extLst>
              <a:ext uri="{FF2B5EF4-FFF2-40B4-BE49-F238E27FC236}">
                <a16:creationId xmlns:a16="http://schemas.microsoft.com/office/drawing/2014/main" xmlns="" id="{B655C527-3082-4D93-94FA-B47F8889555A}"/>
              </a:ext>
            </a:extLst>
          </p:cNvPr>
          <p:cNvSpPr txBox="1">
            <a:spLocks/>
          </p:cNvSpPr>
          <p:nvPr/>
        </p:nvSpPr>
        <p:spPr>
          <a:xfrm>
            <a:off x="2627784" y="269184"/>
            <a:ext cx="5470376" cy="72008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3100" dirty="0">
                <a:solidFill>
                  <a:srgbClr val="1F497D"/>
                </a:solidFill>
                <a:latin typeface="Cambria" pitchFamily="18" charset="0"/>
              </a:rPr>
              <a:t>URN modelovanje</a:t>
            </a:r>
            <a:endParaRPr lang="en-US" sz="3100" dirty="0">
              <a:solidFill>
                <a:srgbClr val="1F497D"/>
              </a:solidFill>
              <a:latin typeface="Cambria" pitchFamily="18" charset="0"/>
            </a:endParaRPr>
          </a:p>
        </p:txBody>
      </p:sp>
    </p:spTree>
    <p:extLst>
      <p:ext uri="{BB962C8B-B14F-4D97-AF65-F5344CB8AC3E}">
        <p14:creationId xmlns:p14="http://schemas.microsoft.com/office/powerpoint/2010/main" val="57642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029811"/>
            <a:ext cx="5470376" cy="720080"/>
          </a:xfrm>
        </p:spPr>
        <p:txBody>
          <a:bodyPr>
            <a:normAutofit fontScale="90000"/>
          </a:bodyPr>
          <a:lstStyle/>
          <a:p>
            <a:pPr algn="l"/>
            <a:r>
              <a:rPr lang="en-US" dirty="0">
                <a:solidFill>
                  <a:schemeClr val="tx2"/>
                </a:solidFill>
                <a:latin typeface="Cambria" pitchFamily="18" charset="0"/>
              </a:rPr>
              <a:t>-</a:t>
            </a:r>
            <a:r>
              <a:rPr lang="sr-Latn-RS" sz="3100" dirty="0">
                <a:solidFill>
                  <a:schemeClr val="tx2"/>
                </a:solidFill>
                <a:latin typeface="Cambria" pitchFamily="18" charset="0"/>
              </a:rPr>
              <a:t>jUCMNav</a:t>
            </a:r>
            <a:endParaRPr lang="en-US" sz="3100" dirty="0">
              <a:solidFill>
                <a:schemeClr val="tx2"/>
              </a:solidFill>
              <a:latin typeface="Cambria" pitchFamily="18" charset="0"/>
            </a:endParaRPr>
          </a:p>
        </p:txBody>
      </p:sp>
      <p:sp>
        <p:nvSpPr>
          <p:cNvPr id="3" name="Subtitle 2"/>
          <p:cNvSpPr>
            <a:spLocks noGrp="1"/>
          </p:cNvSpPr>
          <p:nvPr>
            <p:ph type="subTitle" idx="1"/>
          </p:nvPr>
        </p:nvSpPr>
        <p:spPr>
          <a:xfrm>
            <a:off x="539552" y="1916832"/>
            <a:ext cx="8424936" cy="4529318"/>
          </a:xfrm>
        </p:spPr>
        <p:txBody>
          <a:bodyPr>
            <a:normAutofit/>
          </a:bodyPr>
          <a:lstStyle/>
          <a:p>
            <a:pPr algn="l"/>
            <a:endParaRPr lang="en-US" sz="2000" dirty="0">
              <a:solidFill>
                <a:schemeClr val="tx2"/>
              </a:solidFill>
              <a:latin typeface="Cambria" pitchFamily="18" charset="0"/>
            </a:endParaRPr>
          </a:p>
          <a:p>
            <a:pPr algn="l"/>
            <a:r>
              <a:rPr lang="sr-Latn-RS" sz="2000" dirty="0">
                <a:solidFill>
                  <a:schemeClr val="tx2"/>
                </a:solidFill>
                <a:latin typeface="Cambria" pitchFamily="18" charset="0"/>
              </a:rPr>
              <a:t>Uputstva</a:t>
            </a:r>
            <a:r>
              <a:rPr lang="en-US" sz="2000" dirty="0">
                <a:solidFill>
                  <a:schemeClr val="tx2"/>
                </a:solidFill>
                <a:latin typeface="Cambria" pitchFamily="18" charset="0"/>
              </a:rPr>
              <a:t> </a:t>
            </a:r>
            <a:r>
              <a:rPr lang="sr-Latn-RS" sz="2000" dirty="0">
                <a:solidFill>
                  <a:schemeClr val="tx2"/>
                </a:solidFill>
                <a:latin typeface="Cambria" pitchFamily="18" charset="0"/>
              </a:rPr>
              <a:t>i</a:t>
            </a:r>
            <a:r>
              <a:rPr lang="en-US" sz="2000" dirty="0">
                <a:solidFill>
                  <a:schemeClr val="tx2"/>
                </a:solidFill>
                <a:latin typeface="Cambria" pitchFamily="18" charset="0"/>
              </a:rPr>
              <a:t> </a:t>
            </a:r>
            <a:r>
              <a:rPr lang="sr-Latn-RS" sz="2000" dirty="0">
                <a:solidFill>
                  <a:schemeClr val="tx2"/>
                </a:solidFill>
                <a:latin typeface="Cambria" pitchFamily="18" charset="0"/>
              </a:rPr>
              <a:t>primeri</a:t>
            </a:r>
            <a:r>
              <a:rPr lang="en-US" sz="2000" dirty="0">
                <a:solidFill>
                  <a:schemeClr val="tx2"/>
                </a:solidFill>
                <a:latin typeface="Cambria" pitchFamily="18" charset="0"/>
              </a:rPr>
              <a:t> za rad:</a:t>
            </a:r>
          </a:p>
          <a:p>
            <a:pPr algn="l"/>
            <a:endParaRPr lang="en-US" sz="2000" dirty="0">
              <a:solidFill>
                <a:schemeClr val="tx2"/>
              </a:solidFill>
              <a:latin typeface="Cambria" pitchFamily="18" charset="0"/>
            </a:endParaRPr>
          </a:p>
          <a:p>
            <a:pPr algn="l"/>
            <a:r>
              <a:rPr lang="en-US" sz="2000" dirty="0">
                <a:solidFill>
                  <a:schemeClr val="tx2"/>
                </a:solidFill>
                <a:latin typeface="Cambria" pitchFamily="18" charset="0"/>
                <a:hlinkClick r:id="rId2"/>
              </a:rPr>
              <a:t>http://jucmnav.softwareengineering.ca/ucm/bin/view/ProjetSEG/JUCMNavTutorials#UCM_Analysis_with_Scenarios</a:t>
            </a:r>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p:txBody>
      </p:sp>
      <p:sp>
        <p:nvSpPr>
          <p:cNvPr id="4" name="Title 1">
            <a:extLst>
              <a:ext uri="{FF2B5EF4-FFF2-40B4-BE49-F238E27FC236}">
                <a16:creationId xmlns:a16="http://schemas.microsoft.com/office/drawing/2014/main" xmlns="" id="{30E7F6DD-8054-420D-A14B-33E13E1FB512}"/>
              </a:ext>
            </a:extLst>
          </p:cNvPr>
          <p:cNvSpPr txBox="1">
            <a:spLocks/>
          </p:cNvSpPr>
          <p:nvPr/>
        </p:nvSpPr>
        <p:spPr>
          <a:xfrm>
            <a:off x="2771800" y="283767"/>
            <a:ext cx="5470376" cy="72008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3100" dirty="0">
                <a:solidFill>
                  <a:srgbClr val="1F497D"/>
                </a:solidFill>
                <a:latin typeface="Cambria" pitchFamily="18" charset="0"/>
              </a:rPr>
              <a:t>URN modelovanje</a:t>
            </a:r>
            <a:endParaRPr lang="en-US" sz="3100" dirty="0">
              <a:solidFill>
                <a:srgbClr val="1F497D"/>
              </a:solidFill>
              <a:latin typeface="Cambria" pitchFamily="18" charset="0"/>
            </a:endParaRPr>
          </a:p>
        </p:txBody>
      </p:sp>
    </p:spTree>
    <p:extLst>
      <p:ext uri="{BB962C8B-B14F-4D97-AF65-F5344CB8AC3E}">
        <p14:creationId xmlns:p14="http://schemas.microsoft.com/office/powerpoint/2010/main" val="1676801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029811"/>
            <a:ext cx="5470376" cy="720080"/>
          </a:xfrm>
        </p:spPr>
        <p:txBody>
          <a:bodyPr>
            <a:normAutofit/>
          </a:bodyPr>
          <a:lstStyle/>
          <a:p>
            <a:pPr algn="l"/>
            <a:r>
              <a:rPr lang="en-US" sz="3100" dirty="0">
                <a:solidFill>
                  <a:schemeClr val="tx2"/>
                </a:solidFill>
                <a:latin typeface="Cambria" pitchFamily="18" charset="0"/>
              </a:rPr>
              <a:t>Papyrus</a:t>
            </a:r>
          </a:p>
        </p:txBody>
      </p:sp>
      <p:sp>
        <p:nvSpPr>
          <p:cNvPr id="3" name="Subtitle 2"/>
          <p:cNvSpPr>
            <a:spLocks noGrp="1"/>
          </p:cNvSpPr>
          <p:nvPr>
            <p:ph type="subTitle" idx="1"/>
          </p:nvPr>
        </p:nvSpPr>
        <p:spPr>
          <a:xfrm>
            <a:off x="539552" y="1916832"/>
            <a:ext cx="8424936" cy="4529318"/>
          </a:xfrm>
        </p:spPr>
        <p:txBody>
          <a:bodyPr>
            <a:normAutofit/>
          </a:bodyPr>
          <a:lstStyle/>
          <a:p>
            <a:pPr algn="l"/>
            <a:r>
              <a:rPr lang="en-US" sz="2000" dirty="0">
                <a:solidFill>
                  <a:schemeClr val="tx2"/>
                </a:solidFill>
                <a:latin typeface="Cambria" pitchFamily="18" charset="0"/>
              </a:rPr>
              <a:t>Help -&gt; Install New Software… -&gt;</a:t>
            </a:r>
          </a:p>
          <a:p>
            <a:pPr algn="l"/>
            <a:r>
              <a:rPr lang="sr-Latn-RS" sz="2000" dirty="0">
                <a:solidFill>
                  <a:schemeClr val="tx2"/>
                </a:solidFill>
                <a:latin typeface="Cambria" pitchFamily="18" charset="0"/>
              </a:rPr>
              <a:t>Odabrati</a:t>
            </a:r>
            <a:r>
              <a:rPr lang="en-US" sz="2000" dirty="0">
                <a:solidFill>
                  <a:schemeClr val="tx2"/>
                </a:solidFill>
                <a:latin typeface="Cambria" pitchFamily="18" charset="0"/>
              </a:rPr>
              <a:t> u </a:t>
            </a:r>
            <a:r>
              <a:rPr lang="sr-Latn-RS" sz="2000" dirty="0">
                <a:solidFill>
                  <a:schemeClr val="tx2"/>
                </a:solidFill>
                <a:latin typeface="Cambria" pitchFamily="18" charset="0"/>
              </a:rPr>
              <a:t>opadajućem meniju </a:t>
            </a:r>
            <a:r>
              <a:rPr lang="sr-Latn-RS" sz="2000" u="sng" dirty="0">
                <a:solidFill>
                  <a:schemeClr val="tx2"/>
                </a:solidFill>
                <a:latin typeface="Cambria" pitchFamily="18" charset="0"/>
              </a:rPr>
              <a:t>Work with</a:t>
            </a:r>
            <a:r>
              <a:rPr lang="sr-Latn-RS" sz="2000" dirty="0">
                <a:solidFill>
                  <a:schemeClr val="tx2"/>
                </a:solidFill>
                <a:latin typeface="Cambria" pitchFamily="18" charset="0"/>
              </a:rPr>
              <a:t>: </a:t>
            </a:r>
            <a:r>
              <a:rPr lang="en-US" sz="2000" dirty="0">
                <a:solidFill>
                  <a:schemeClr val="tx2"/>
                </a:solidFill>
                <a:latin typeface="Cambria" pitchFamily="18" charset="0"/>
              </a:rPr>
              <a:t>Eclipse Repository - </a:t>
            </a:r>
            <a:r>
              <a:rPr lang="en-US" sz="2000" dirty="0">
                <a:solidFill>
                  <a:schemeClr val="tx2"/>
                </a:solidFill>
                <a:latin typeface="Cambria" pitchFamily="18" charset="0"/>
                <a:hlinkClick r:id="rId2"/>
              </a:rPr>
              <a:t>https://download.eclipse.org/releases/2019-06</a:t>
            </a:r>
            <a:endParaRPr lang="en-US" sz="2000" dirty="0">
              <a:solidFill>
                <a:schemeClr val="tx2"/>
              </a:solidFill>
              <a:latin typeface="Cambria" pitchFamily="18" charset="0"/>
            </a:endParaRPr>
          </a:p>
          <a:p>
            <a:pPr algn="l"/>
            <a:endParaRPr lang="en-US" sz="2000" dirty="0">
              <a:solidFill>
                <a:schemeClr val="tx2"/>
              </a:solidFill>
              <a:latin typeface="Cambria" pitchFamily="18" charset="0"/>
            </a:endParaRPr>
          </a:p>
          <a:p>
            <a:pPr algn="l"/>
            <a:r>
              <a:rPr lang="en-US" sz="2000" dirty="0">
                <a:solidFill>
                  <a:schemeClr val="tx2"/>
                </a:solidFill>
                <a:latin typeface="Cambria" pitchFamily="18" charset="0"/>
              </a:rPr>
              <a:t>U </a:t>
            </a:r>
            <a:r>
              <a:rPr lang="sr-Latn-RS" sz="2000" dirty="0">
                <a:solidFill>
                  <a:schemeClr val="tx2"/>
                </a:solidFill>
                <a:latin typeface="Cambria" pitchFamily="18" charset="0"/>
              </a:rPr>
              <a:t>kategoriji </a:t>
            </a:r>
            <a:r>
              <a:rPr lang="en-US" sz="2000" u="sng" dirty="0">
                <a:solidFill>
                  <a:schemeClr val="tx2"/>
                </a:solidFill>
                <a:latin typeface="Cambria" pitchFamily="18" charset="0"/>
              </a:rPr>
              <a:t>Modeling</a:t>
            </a:r>
            <a:r>
              <a:rPr lang="en-US" sz="2000" dirty="0">
                <a:solidFill>
                  <a:schemeClr val="tx2"/>
                </a:solidFill>
                <a:latin typeface="Cambria" pitchFamily="18" charset="0"/>
              </a:rPr>
              <a:t> </a:t>
            </a:r>
            <a:r>
              <a:rPr lang="sr-Latn-RS" sz="2000" dirty="0">
                <a:solidFill>
                  <a:schemeClr val="tx2"/>
                </a:solidFill>
                <a:latin typeface="Cambria" pitchFamily="18" charset="0"/>
              </a:rPr>
              <a:t>odabrati </a:t>
            </a:r>
            <a:r>
              <a:rPr lang="en-US" sz="2000" dirty="0">
                <a:solidFill>
                  <a:schemeClr val="tx2"/>
                </a:solidFill>
                <a:latin typeface="Cambria" pitchFamily="18" charset="0"/>
              </a:rPr>
              <a:t>-&gt; </a:t>
            </a:r>
            <a:r>
              <a:rPr lang="en-US" sz="2000" b="1" u="sng" dirty="0">
                <a:solidFill>
                  <a:schemeClr val="tx2"/>
                </a:solidFill>
                <a:latin typeface="Cambria" pitchFamily="18" charset="0"/>
              </a:rPr>
              <a:t>Papyrus</a:t>
            </a:r>
            <a:r>
              <a:rPr lang="sr-Latn-RS" sz="2000" b="1" u="sng" dirty="0">
                <a:solidFill>
                  <a:schemeClr val="tx2"/>
                </a:solidFill>
                <a:latin typeface="Cambria" pitchFamily="18" charset="0"/>
              </a:rPr>
              <a:t> UML </a:t>
            </a:r>
          </a:p>
          <a:p>
            <a:pPr algn="l"/>
            <a:endParaRPr lang="sr-Latn-RS" sz="2000" b="1" u="sng" dirty="0">
              <a:solidFill>
                <a:schemeClr val="tx2"/>
              </a:solidFill>
              <a:latin typeface="Cambria" pitchFamily="18" charset="0"/>
            </a:endParaRPr>
          </a:p>
          <a:p>
            <a:pPr algn="l"/>
            <a:endParaRPr lang="en-US" sz="2000" b="1" u="sng" dirty="0">
              <a:solidFill>
                <a:schemeClr val="tx2"/>
              </a:solidFill>
              <a:latin typeface="Cambria" pitchFamily="18" charset="0"/>
            </a:endParaRPr>
          </a:p>
        </p:txBody>
      </p:sp>
      <p:sp>
        <p:nvSpPr>
          <p:cNvPr id="4" name="Title 1">
            <a:extLst>
              <a:ext uri="{FF2B5EF4-FFF2-40B4-BE49-F238E27FC236}">
                <a16:creationId xmlns:a16="http://schemas.microsoft.com/office/drawing/2014/main" xmlns="" id="{3BD1FCD8-F89D-4EC1-AA0C-20679A43623F}"/>
              </a:ext>
            </a:extLst>
          </p:cNvPr>
          <p:cNvSpPr txBox="1">
            <a:spLocks/>
          </p:cNvSpPr>
          <p:nvPr/>
        </p:nvSpPr>
        <p:spPr>
          <a:xfrm>
            <a:off x="2699792" y="293098"/>
            <a:ext cx="5470376" cy="72008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3100" dirty="0">
                <a:solidFill>
                  <a:srgbClr val="1F497D"/>
                </a:solidFill>
                <a:latin typeface="Cambria" pitchFamily="18" charset="0"/>
              </a:rPr>
              <a:t>UML modelovanje</a:t>
            </a:r>
            <a:endParaRPr lang="en-US" sz="3100" dirty="0">
              <a:solidFill>
                <a:srgbClr val="1F497D"/>
              </a:solidFill>
              <a:latin typeface="Cambria" pitchFamily="18" charset="0"/>
            </a:endParaRPr>
          </a:p>
        </p:txBody>
      </p:sp>
    </p:spTree>
    <p:extLst>
      <p:ext uri="{BB962C8B-B14F-4D97-AF65-F5344CB8AC3E}">
        <p14:creationId xmlns:p14="http://schemas.microsoft.com/office/powerpoint/2010/main" val="3328000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92280" y="270578"/>
            <a:ext cx="1728192" cy="720080"/>
          </a:xfrm>
        </p:spPr>
        <p:txBody>
          <a:bodyPr>
            <a:normAutofit/>
          </a:bodyPr>
          <a:lstStyle/>
          <a:p>
            <a:pPr algn="l"/>
            <a:r>
              <a:rPr lang="en-US" sz="3100" dirty="0">
                <a:solidFill>
                  <a:schemeClr val="tx2"/>
                </a:solidFill>
                <a:latin typeface="Cambria" pitchFamily="18" charset="0"/>
              </a:rPr>
              <a:t>Papyrus</a:t>
            </a:r>
          </a:p>
        </p:txBody>
      </p:sp>
      <p:sp>
        <p:nvSpPr>
          <p:cNvPr id="4" name="Title 1">
            <a:extLst>
              <a:ext uri="{FF2B5EF4-FFF2-40B4-BE49-F238E27FC236}">
                <a16:creationId xmlns:a16="http://schemas.microsoft.com/office/drawing/2014/main" xmlns="" id="{3BD1FCD8-F89D-4EC1-AA0C-20679A43623F}"/>
              </a:ext>
            </a:extLst>
          </p:cNvPr>
          <p:cNvSpPr txBox="1">
            <a:spLocks/>
          </p:cNvSpPr>
          <p:nvPr/>
        </p:nvSpPr>
        <p:spPr>
          <a:xfrm>
            <a:off x="2699792" y="293098"/>
            <a:ext cx="5470376" cy="72008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3100" dirty="0">
                <a:solidFill>
                  <a:srgbClr val="1F497D"/>
                </a:solidFill>
                <a:latin typeface="Cambria" pitchFamily="18" charset="0"/>
              </a:rPr>
              <a:t>UML modelovanje</a:t>
            </a:r>
            <a:endParaRPr lang="en-US" sz="3100" dirty="0">
              <a:solidFill>
                <a:srgbClr val="1F497D"/>
              </a:solidFill>
              <a:latin typeface="Cambria" pitchFamily="18" charset="0"/>
            </a:endParaRPr>
          </a:p>
        </p:txBody>
      </p:sp>
      <p:pic>
        <p:nvPicPr>
          <p:cNvPr id="8" name="Picture 7">
            <a:extLst>
              <a:ext uri="{FF2B5EF4-FFF2-40B4-BE49-F238E27FC236}">
                <a16:creationId xmlns:a16="http://schemas.microsoft.com/office/drawing/2014/main" xmlns="" id="{B3D17C11-BFEB-43A4-97FE-7ACBC5A7A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988021"/>
            <a:ext cx="6349191" cy="4796672"/>
          </a:xfrm>
          <a:prstGeom prst="rect">
            <a:avLst/>
          </a:prstGeom>
        </p:spPr>
      </p:pic>
      <p:pic>
        <p:nvPicPr>
          <p:cNvPr id="10" name="Picture 9">
            <a:extLst>
              <a:ext uri="{FF2B5EF4-FFF2-40B4-BE49-F238E27FC236}">
                <a16:creationId xmlns:a16="http://schemas.microsoft.com/office/drawing/2014/main" xmlns="" id="{EBC73AB8-34FE-4776-A819-44F063821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704" y="4437112"/>
            <a:ext cx="7529212" cy="1889924"/>
          </a:xfrm>
          <a:prstGeom prst="rect">
            <a:avLst/>
          </a:prstGeom>
        </p:spPr>
      </p:pic>
    </p:spTree>
    <p:extLst>
      <p:ext uri="{BB962C8B-B14F-4D97-AF65-F5344CB8AC3E}">
        <p14:creationId xmlns:p14="http://schemas.microsoft.com/office/powerpoint/2010/main" val="1008321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029811"/>
            <a:ext cx="8424936" cy="720080"/>
          </a:xfrm>
        </p:spPr>
        <p:txBody>
          <a:bodyPr>
            <a:normAutofit fontScale="90000"/>
          </a:bodyPr>
          <a:lstStyle/>
          <a:p>
            <a:pPr algn="l"/>
            <a:r>
              <a:rPr lang="sr-Latn-RS" dirty="0">
                <a:solidFill>
                  <a:schemeClr val="tx2"/>
                </a:solidFill>
                <a:latin typeface="Cambria" pitchFamily="18" charset="0"/>
              </a:rPr>
              <a:t>Pravljenje projekta u Eclipse-u</a:t>
            </a:r>
            <a:endParaRPr lang="en-US" sz="3100" dirty="0">
              <a:solidFill>
                <a:schemeClr val="tx2"/>
              </a:solidFill>
              <a:latin typeface="Cambria" pitchFamily="18" charset="0"/>
            </a:endParaRPr>
          </a:p>
        </p:txBody>
      </p:sp>
      <p:sp>
        <p:nvSpPr>
          <p:cNvPr id="3" name="Subtitle 2"/>
          <p:cNvSpPr>
            <a:spLocks noGrp="1"/>
          </p:cNvSpPr>
          <p:nvPr>
            <p:ph type="subTitle" idx="1"/>
          </p:nvPr>
        </p:nvSpPr>
        <p:spPr>
          <a:xfrm>
            <a:off x="359532" y="1844824"/>
            <a:ext cx="8424936" cy="4529318"/>
          </a:xfrm>
        </p:spPr>
        <p:txBody>
          <a:bodyPr>
            <a:normAutofit/>
          </a:bodyPr>
          <a:lstStyle/>
          <a:p>
            <a:pPr marL="342900" indent="-342900" algn="l">
              <a:buFont typeface="Wingdings" panose="05000000000000000000" pitchFamily="2" charset="2"/>
              <a:buChar char="v"/>
            </a:pPr>
            <a:r>
              <a:rPr lang="sr-Latn-RS" sz="2400" dirty="0">
                <a:solidFill>
                  <a:schemeClr val="tx2"/>
                </a:solidFill>
                <a:latin typeface="Cambria" pitchFamily="18" charset="0"/>
              </a:rPr>
              <a:t>*.jucm fajl se dodaje u okviru nekog postojećeg projekta</a:t>
            </a:r>
          </a:p>
          <a:p>
            <a:pPr marL="342900" indent="-342900" algn="l">
              <a:buFont typeface="Wingdings" panose="05000000000000000000" pitchFamily="2" charset="2"/>
              <a:buChar char="v"/>
            </a:pPr>
            <a:r>
              <a:rPr lang="sr-Latn-RS" sz="2400" dirty="0">
                <a:solidFill>
                  <a:schemeClr val="tx2"/>
                </a:solidFill>
                <a:latin typeface="Cambria" pitchFamily="18" charset="0"/>
              </a:rPr>
              <a:t>Pošto ćemo raditi i Papyrus projekat možemo ga dodati u okviru njega, ili za početak u okviru običnog Java projekta.</a:t>
            </a:r>
            <a:endParaRPr lang="en-US" sz="2400" dirty="0">
              <a:solidFill>
                <a:schemeClr val="tx2"/>
              </a:solidFill>
              <a:latin typeface="Cambria" pitchFamily="18" charset="0"/>
            </a:endParaRPr>
          </a:p>
        </p:txBody>
      </p:sp>
      <p:pic>
        <p:nvPicPr>
          <p:cNvPr id="6" name="Picture 5">
            <a:extLst>
              <a:ext uri="{FF2B5EF4-FFF2-40B4-BE49-F238E27FC236}">
                <a16:creationId xmlns:a16="http://schemas.microsoft.com/office/drawing/2014/main" xmlns="" id="{92666562-34AE-48AB-9519-3F2156275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422587"/>
            <a:ext cx="5456393" cy="2615213"/>
          </a:xfrm>
          <a:prstGeom prst="rect">
            <a:avLst/>
          </a:prstGeom>
        </p:spPr>
      </p:pic>
    </p:spTree>
    <p:extLst>
      <p:ext uri="{BB962C8B-B14F-4D97-AF65-F5344CB8AC3E}">
        <p14:creationId xmlns:p14="http://schemas.microsoft.com/office/powerpoint/2010/main" val="2214522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628800"/>
            <a:ext cx="4824536" cy="1143000"/>
          </a:xfrm>
        </p:spPr>
        <p:txBody>
          <a:bodyPr>
            <a:normAutofit/>
          </a:bodyPr>
          <a:lstStyle/>
          <a:p>
            <a:pPr algn="l"/>
            <a:r>
              <a:rPr lang="sr-Latn-RS" sz="4000" dirty="0" smtClean="0">
                <a:solidFill>
                  <a:srgbClr val="002060"/>
                </a:solidFill>
                <a:latin typeface="Cambria" pitchFamily="18" charset="0"/>
                <a:ea typeface="Cambria" pitchFamily="18" charset="0"/>
              </a:rPr>
              <a:t>Završni ispit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899592" y="3068960"/>
            <a:ext cx="7344816" cy="3057203"/>
          </a:xfrm>
        </p:spPr>
        <p:txBody>
          <a:bodyPr>
            <a:normAutofit/>
          </a:bodyPr>
          <a:lstStyle/>
          <a:p>
            <a:r>
              <a:rPr lang="sr-Latn-RS" altLang="sr-Latn-RS" sz="2400" dirty="0">
                <a:solidFill>
                  <a:srgbClr val="002060"/>
                </a:solidFill>
                <a:latin typeface="Cambria" pitchFamily="18" charset="0"/>
                <a:ea typeface="Cambria" pitchFamily="18" charset="0"/>
              </a:rPr>
              <a:t>Uslov za izlazak na ispit je </a:t>
            </a:r>
            <a:r>
              <a:rPr lang="sr-Latn-RS" altLang="sr-Latn-RS" sz="2400" dirty="0" smtClean="0">
                <a:solidFill>
                  <a:srgbClr val="002060"/>
                </a:solidFill>
                <a:latin typeface="Cambria" pitchFamily="18" charset="0"/>
                <a:ea typeface="Cambria" pitchFamily="18" charset="0"/>
              </a:rPr>
              <a:t>30 </a:t>
            </a:r>
            <a:r>
              <a:rPr lang="sr-Latn-RS" altLang="sr-Latn-RS" sz="2400" dirty="0">
                <a:solidFill>
                  <a:srgbClr val="002060"/>
                </a:solidFill>
                <a:latin typeface="Cambria" pitchFamily="18" charset="0"/>
                <a:ea typeface="Cambria" pitchFamily="18" charset="0"/>
              </a:rPr>
              <a:t>poena </a:t>
            </a:r>
            <a:r>
              <a:rPr lang="sr-Latn-RS" altLang="sr-Latn-RS" sz="2400" dirty="0" smtClean="0">
                <a:solidFill>
                  <a:srgbClr val="002060"/>
                </a:solidFill>
                <a:latin typeface="Cambria" pitchFamily="18" charset="0"/>
                <a:ea typeface="Cambria" pitchFamily="18" charset="0"/>
              </a:rPr>
              <a:t>ostvarenih tokom </a:t>
            </a:r>
            <a:r>
              <a:rPr lang="sr-Latn-RS" altLang="sr-Latn-RS" sz="2400" dirty="0">
                <a:solidFill>
                  <a:srgbClr val="002060"/>
                </a:solidFill>
                <a:latin typeface="Cambria" pitchFamily="18" charset="0"/>
                <a:ea typeface="Cambria" pitchFamily="18" charset="0"/>
              </a:rPr>
              <a:t>predispitnih obaveza</a:t>
            </a:r>
            <a:r>
              <a:rPr lang="sr-Latn-RS" altLang="sr-Latn-RS" sz="2400" dirty="0" smtClean="0">
                <a:solidFill>
                  <a:srgbClr val="002060"/>
                </a:solidFill>
                <a:latin typeface="Cambria" pitchFamily="18" charset="0"/>
                <a:ea typeface="Cambria" pitchFamily="18" charset="0"/>
              </a:rPr>
              <a:t>.</a:t>
            </a:r>
            <a:endParaRPr lang="en-US" altLang="sr-Latn-RS" sz="2400" dirty="0" smtClean="0">
              <a:solidFill>
                <a:srgbClr val="002060"/>
              </a:solidFill>
              <a:latin typeface="Cambria" pitchFamily="18" charset="0"/>
              <a:ea typeface="Cambria" pitchFamily="18" charset="0"/>
            </a:endParaRPr>
          </a:p>
          <a:p>
            <a:r>
              <a:rPr lang="en-US" altLang="sr-Latn-RS" sz="2400" dirty="0" err="1" smtClean="0">
                <a:solidFill>
                  <a:srgbClr val="002060"/>
                </a:solidFill>
                <a:latin typeface="Cambria" pitchFamily="18" charset="0"/>
                <a:ea typeface="Cambria" pitchFamily="18" charset="0"/>
              </a:rPr>
              <a:t>Pismeni</a:t>
            </a:r>
            <a:r>
              <a:rPr lang="en-US" altLang="sr-Latn-RS" sz="2400" dirty="0" smtClean="0">
                <a:solidFill>
                  <a:srgbClr val="002060"/>
                </a:solidFill>
                <a:latin typeface="Cambria" pitchFamily="18" charset="0"/>
                <a:ea typeface="Cambria" pitchFamily="18" charset="0"/>
              </a:rPr>
              <a:t> </a:t>
            </a:r>
            <a:r>
              <a:rPr lang="en-US" altLang="sr-Latn-RS" sz="2400" dirty="0" err="1" smtClean="0">
                <a:solidFill>
                  <a:srgbClr val="002060"/>
                </a:solidFill>
                <a:latin typeface="Cambria" pitchFamily="18" charset="0"/>
                <a:ea typeface="Cambria" pitchFamily="18" charset="0"/>
              </a:rPr>
              <a:t>deo</a:t>
            </a:r>
            <a:r>
              <a:rPr lang="en-US" altLang="sr-Latn-RS" sz="2400" dirty="0" smtClean="0">
                <a:solidFill>
                  <a:srgbClr val="002060"/>
                </a:solidFill>
                <a:latin typeface="Cambria" pitchFamily="18" charset="0"/>
                <a:ea typeface="Cambria" pitchFamily="18" charset="0"/>
              </a:rPr>
              <a:t> </a:t>
            </a:r>
            <a:r>
              <a:rPr lang="en-US" altLang="sr-Latn-RS" sz="2400" dirty="0" err="1" smtClean="0">
                <a:solidFill>
                  <a:srgbClr val="002060"/>
                </a:solidFill>
                <a:latin typeface="Cambria" pitchFamily="18" charset="0"/>
                <a:ea typeface="Cambria" pitchFamily="18" charset="0"/>
              </a:rPr>
              <a:t>ispita</a:t>
            </a:r>
            <a:r>
              <a:rPr lang="en-US" altLang="sr-Latn-RS" sz="2400" dirty="0" smtClean="0">
                <a:solidFill>
                  <a:srgbClr val="002060"/>
                </a:solidFill>
                <a:latin typeface="Cambria" pitchFamily="18" charset="0"/>
                <a:ea typeface="Cambria" pitchFamily="18" charset="0"/>
              </a:rPr>
              <a:t> </a:t>
            </a:r>
            <a:r>
              <a:rPr lang="sr-Latn-RS" sz="2400" dirty="0">
                <a:solidFill>
                  <a:srgbClr val="002060"/>
                </a:solidFill>
                <a:latin typeface="Cambria" pitchFamily="18" charset="0"/>
                <a:ea typeface="Cambria" pitchFamily="18" charset="0"/>
              </a:rPr>
              <a:t>se realizuje </a:t>
            </a:r>
            <a:r>
              <a:rPr lang="sr-Latn-RS" sz="2400" dirty="0" smtClean="0">
                <a:solidFill>
                  <a:srgbClr val="002060"/>
                </a:solidFill>
                <a:latin typeface="Cambria" pitchFamily="18" charset="0"/>
                <a:ea typeface="Cambria" pitchFamily="18" charset="0"/>
              </a:rPr>
              <a:t>odbranom završenog projekta: </a:t>
            </a:r>
            <a:r>
              <a:rPr lang="sr-Latn-RS" altLang="sr-Latn-RS" sz="2400" dirty="0" smtClean="0">
                <a:solidFill>
                  <a:srgbClr val="002060"/>
                </a:solidFill>
                <a:latin typeface="Cambria" pitchFamily="18" charset="0"/>
                <a:ea typeface="Cambria" pitchFamily="18" charset="0"/>
              </a:rPr>
              <a:t>20 poena</a:t>
            </a:r>
            <a:r>
              <a:rPr lang="sr-Latn-RS" altLang="sr-Latn-RS" sz="2400" dirty="0">
                <a:solidFill>
                  <a:srgbClr val="002060"/>
                </a:solidFill>
                <a:latin typeface="Cambria" pitchFamily="18" charset="0"/>
                <a:ea typeface="Cambria" pitchFamily="18" charset="0"/>
              </a:rPr>
              <a:t>.</a:t>
            </a:r>
            <a:endParaRPr lang="sr-Latn-RS" altLang="sr-Latn-RS" sz="2400" dirty="0" smtClean="0">
              <a:solidFill>
                <a:srgbClr val="002060"/>
              </a:solidFill>
              <a:latin typeface="Cambria" pitchFamily="18" charset="0"/>
              <a:ea typeface="Cambria" pitchFamily="18" charset="0"/>
            </a:endParaRPr>
          </a:p>
          <a:p>
            <a:pPr>
              <a:defRPr/>
            </a:pPr>
            <a:r>
              <a:rPr lang="sr-Latn-RS" sz="2400" dirty="0" smtClean="0">
                <a:solidFill>
                  <a:srgbClr val="002060"/>
                </a:solidFill>
                <a:latin typeface="Cambria" pitchFamily="18" charset="0"/>
                <a:ea typeface="Cambria" pitchFamily="18" charset="0"/>
              </a:rPr>
              <a:t>Usmeni deo ispita se realizuje testom: 25 poena.</a:t>
            </a:r>
            <a:endParaRPr lang="sr-Latn-RS"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5539455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029811"/>
            <a:ext cx="8424936" cy="720080"/>
          </a:xfrm>
        </p:spPr>
        <p:txBody>
          <a:bodyPr>
            <a:normAutofit fontScale="90000"/>
          </a:bodyPr>
          <a:lstStyle/>
          <a:p>
            <a:pPr algn="l"/>
            <a:r>
              <a:rPr lang="sr-Latn-RS" dirty="0">
                <a:solidFill>
                  <a:schemeClr val="tx2"/>
                </a:solidFill>
                <a:latin typeface="Cambria" pitchFamily="18" charset="0"/>
              </a:rPr>
              <a:t>Pravljenje projekta u Eclipse-u</a:t>
            </a:r>
            <a:endParaRPr lang="en-US" sz="3100" dirty="0">
              <a:solidFill>
                <a:schemeClr val="tx2"/>
              </a:solidFill>
              <a:latin typeface="Cambria" pitchFamily="18" charset="0"/>
            </a:endParaRPr>
          </a:p>
        </p:txBody>
      </p:sp>
      <p:sp>
        <p:nvSpPr>
          <p:cNvPr id="3" name="Subtitle 2"/>
          <p:cNvSpPr>
            <a:spLocks noGrp="1"/>
          </p:cNvSpPr>
          <p:nvPr>
            <p:ph type="subTitle" idx="1"/>
          </p:nvPr>
        </p:nvSpPr>
        <p:spPr>
          <a:xfrm>
            <a:off x="359532" y="1791494"/>
            <a:ext cx="8424936" cy="576064"/>
          </a:xfrm>
        </p:spPr>
        <p:txBody>
          <a:bodyPr>
            <a:normAutofit/>
          </a:bodyPr>
          <a:lstStyle/>
          <a:p>
            <a:pPr algn="l"/>
            <a:r>
              <a:rPr lang="sr-Latn-RS" sz="2400" dirty="0">
                <a:solidFill>
                  <a:schemeClr val="tx2"/>
                </a:solidFill>
                <a:latin typeface="Cambria" pitchFamily="18" charset="0"/>
              </a:rPr>
              <a:t>jUCM</a:t>
            </a:r>
          </a:p>
        </p:txBody>
      </p:sp>
      <p:pic>
        <p:nvPicPr>
          <p:cNvPr id="5" name="Picture 4">
            <a:extLst>
              <a:ext uri="{FF2B5EF4-FFF2-40B4-BE49-F238E27FC236}">
                <a16:creationId xmlns:a16="http://schemas.microsoft.com/office/drawing/2014/main" xmlns="" id="{F579CE6A-C091-4353-BCE5-9E35EA7C0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63" y="2367558"/>
            <a:ext cx="5182049" cy="4054191"/>
          </a:xfrm>
          <a:prstGeom prst="rect">
            <a:avLst/>
          </a:prstGeom>
        </p:spPr>
      </p:pic>
      <p:pic>
        <p:nvPicPr>
          <p:cNvPr id="8" name="Picture 7">
            <a:extLst>
              <a:ext uri="{FF2B5EF4-FFF2-40B4-BE49-F238E27FC236}">
                <a16:creationId xmlns:a16="http://schemas.microsoft.com/office/drawing/2014/main" xmlns="" id="{A3B803F6-67BD-499B-A337-08E79C9AF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4941168"/>
            <a:ext cx="2918713" cy="739204"/>
          </a:xfrm>
          <a:prstGeom prst="rect">
            <a:avLst/>
          </a:prstGeom>
        </p:spPr>
      </p:pic>
    </p:spTree>
    <p:extLst>
      <p:ext uri="{BB962C8B-B14F-4D97-AF65-F5344CB8AC3E}">
        <p14:creationId xmlns:p14="http://schemas.microsoft.com/office/powerpoint/2010/main" val="11615034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963525" cy="69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7902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980728"/>
            <a:ext cx="8496944" cy="936104"/>
          </a:xfrm>
        </p:spPr>
        <p:txBody>
          <a:bodyPr>
            <a:noAutofit/>
          </a:bodyPr>
          <a:lstStyle/>
          <a:p>
            <a:pPr algn="l"/>
            <a:r>
              <a:rPr lang="sr-Latn-RS" sz="3600" dirty="0" smtClean="0">
                <a:solidFill>
                  <a:schemeClr val="tx2"/>
                </a:solidFill>
                <a:latin typeface="Cambria" pitchFamily="18" charset="0"/>
              </a:rPr>
              <a:t>Realizovane aktivnosti u toku predavanja i faze izrade projekta postaviti na GitHub-u </a:t>
            </a:r>
            <a:endParaRPr lang="en-US" sz="3600" dirty="0">
              <a:solidFill>
                <a:schemeClr val="tx2"/>
              </a:solidFill>
              <a:latin typeface="Cambria" pitchFamily="18" charset="0"/>
            </a:endParaRPr>
          </a:p>
        </p:txBody>
      </p:sp>
      <p:sp>
        <p:nvSpPr>
          <p:cNvPr id="5" name="Subtitle 2"/>
          <p:cNvSpPr>
            <a:spLocks noGrp="1"/>
          </p:cNvSpPr>
          <p:nvPr>
            <p:ph type="subTitle" idx="1"/>
          </p:nvPr>
        </p:nvSpPr>
        <p:spPr>
          <a:xfrm>
            <a:off x="344825" y="1988840"/>
            <a:ext cx="8624720" cy="4608512"/>
          </a:xfrm>
        </p:spPr>
        <p:txBody>
          <a:bodyPr>
            <a:noAutofit/>
          </a:bodyPr>
          <a:lstStyle/>
          <a:p>
            <a:pPr algn="l"/>
            <a:r>
              <a:rPr lang="sr-Latn-RS" sz="2000" dirty="0">
                <a:solidFill>
                  <a:schemeClr val="tx2"/>
                </a:solidFill>
                <a:latin typeface="Cambria" pitchFamily="18" charset="0"/>
              </a:rPr>
              <a:t>Kolokvijum I </a:t>
            </a:r>
            <a:r>
              <a:rPr lang="sr-Latn-RS" sz="2000" dirty="0" smtClean="0">
                <a:solidFill>
                  <a:schemeClr val="tx2"/>
                </a:solidFill>
                <a:latin typeface="Cambria" pitchFamily="18" charset="0"/>
              </a:rPr>
              <a:t>(</a:t>
            </a:r>
            <a:r>
              <a:rPr lang="en-US" sz="2000" dirty="0" smtClean="0">
                <a:solidFill>
                  <a:schemeClr val="tx2"/>
                </a:solidFill>
                <a:latin typeface="Cambria" pitchFamily="18" charset="0"/>
              </a:rPr>
              <a:t>20</a:t>
            </a:r>
            <a:r>
              <a:rPr lang="sr-Latn-RS" sz="2000" dirty="0" smtClean="0">
                <a:solidFill>
                  <a:schemeClr val="tx2"/>
                </a:solidFill>
                <a:latin typeface="Cambria" pitchFamily="18" charset="0"/>
              </a:rPr>
              <a:t>p) -</a:t>
            </a:r>
            <a:r>
              <a:rPr lang="en-US" sz="2000" dirty="0" smtClean="0">
                <a:solidFill>
                  <a:schemeClr val="tx2"/>
                </a:solidFill>
                <a:latin typeface="Cambria" pitchFamily="18" charset="0"/>
              </a:rPr>
              <a:t>&gt;</a:t>
            </a:r>
            <a:r>
              <a:rPr lang="sr-Latn-RS" sz="2000" dirty="0" smtClean="0">
                <a:solidFill>
                  <a:schemeClr val="tx2"/>
                </a:solidFill>
                <a:latin typeface="Cambria" pitchFamily="18" charset="0"/>
              </a:rPr>
              <a:t> predaja I faze projekta do kraja V nedelje, odbrana</a:t>
            </a:r>
            <a:r>
              <a:rPr lang="sr-Latn-RS" sz="2000" dirty="0">
                <a:solidFill>
                  <a:schemeClr val="tx2"/>
                </a:solidFill>
                <a:latin typeface="Cambria" pitchFamily="18" charset="0"/>
              </a:rPr>
              <a:t> </a:t>
            </a:r>
            <a:r>
              <a:rPr lang="sr-Latn-RS" sz="2000" dirty="0" smtClean="0">
                <a:solidFill>
                  <a:schemeClr val="tx2"/>
                </a:solidFill>
                <a:latin typeface="Cambria" pitchFamily="18" charset="0"/>
              </a:rPr>
              <a:t>u VI nedelji.</a:t>
            </a:r>
          </a:p>
          <a:p>
            <a:pPr algn="l"/>
            <a:r>
              <a:rPr lang="vi-VN" sz="2000" dirty="0">
                <a:solidFill>
                  <a:schemeClr val="tx2"/>
                </a:solidFill>
                <a:latin typeface="Cambria" pitchFamily="18" charset="0"/>
              </a:rPr>
              <a:t>Na osnovu teksta dobijenog zadatka:</a:t>
            </a:r>
          </a:p>
          <a:p>
            <a:pPr marL="457200" indent="-457200" algn="l">
              <a:buFont typeface="+mj-lt"/>
              <a:buAutoNum type="arabicPeriod"/>
            </a:pPr>
            <a:r>
              <a:rPr lang="vi-VN" sz="2000" dirty="0" smtClean="0">
                <a:solidFill>
                  <a:schemeClr val="tx2"/>
                </a:solidFill>
                <a:latin typeface="Cambria" pitchFamily="18" charset="0"/>
              </a:rPr>
              <a:t>Izvršiti </a:t>
            </a:r>
            <a:r>
              <a:rPr lang="vi-VN" sz="2000" dirty="0">
                <a:solidFill>
                  <a:schemeClr val="tx2"/>
                </a:solidFill>
                <a:latin typeface="Cambria" pitchFamily="18" charset="0"/>
              </a:rPr>
              <a:t>URN modeliranje pomoću UCM i GRL dijagrama (10p)</a:t>
            </a:r>
          </a:p>
          <a:p>
            <a:pPr marL="457200" indent="-457200" algn="l">
              <a:buFont typeface="+mj-lt"/>
              <a:buAutoNum type="arabicPeriod"/>
            </a:pPr>
            <a:r>
              <a:rPr lang="vi-VN" sz="2000" dirty="0" smtClean="0">
                <a:solidFill>
                  <a:schemeClr val="tx2"/>
                </a:solidFill>
                <a:latin typeface="Cambria" pitchFamily="18" charset="0"/>
              </a:rPr>
              <a:t>Izvršiti </a:t>
            </a:r>
            <a:r>
              <a:rPr lang="vi-VN" sz="2000" dirty="0">
                <a:solidFill>
                  <a:schemeClr val="tx2"/>
                </a:solidFill>
                <a:latin typeface="Cambria" pitchFamily="18" charset="0"/>
              </a:rPr>
              <a:t>prevođenje UCM modela u UML UseCase dijagram (5p)</a:t>
            </a:r>
          </a:p>
          <a:p>
            <a:pPr marL="457200" indent="-457200" algn="l">
              <a:buFont typeface="+mj-lt"/>
              <a:buAutoNum type="arabicPeriod"/>
            </a:pPr>
            <a:r>
              <a:rPr lang="vi-VN" sz="2000" dirty="0" smtClean="0">
                <a:solidFill>
                  <a:schemeClr val="tx2"/>
                </a:solidFill>
                <a:latin typeface="Cambria" pitchFamily="18" charset="0"/>
              </a:rPr>
              <a:t>Nacrtati </a:t>
            </a:r>
            <a:r>
              <a:rPr lang="vi-VN" sz="2000" dirty="0">
                <a:solidFill>
                  <a:schemeClr val="tx2"/>
                </a:solidFill>
                <a:latin typeface="Cambria" pitchFamily="18" charset="0"/>
              </a:rPr>
              <a:t>klasni dijagram (5p)</a:t>
            </a:r>
          </a:p>
          <a:p>
            <a:pPr algn="l"/>
            <a:r>
              <a:rPr lang="vi-VN" sz="2000" dirty="0" smtClean="0">
                <a:solidFill>
                  <a:schemeClr val="tx2"/>
                </a:solidFill>
                <a:latin typeface="Cambria" pitchFamily="18" charset="0"/>
              </a:rPr>
              <a:t>Šta </a:t>
            </a:r>
            <a:r>
              <a:rPr lang="vi-VN" sz="2000" dirty="0">
                <a:solidFill>
                  <a:schemeClr val="tx2"/>
                </a:solidFill>
                <a:latin typeface="Cambria" pitchFamily="18" charset="0"/>
              </a:rPr>
              <a:t>predati kao izveštaj?</a:t>
            </a:r>
          </a:p>
          <a:p>
            <a:pPr algn="l"/>
            <a:r>
              <a:rPr lang="vi-VN" sz="2000" dirty="0">
                <a:solidFill>
                  <a:schemeClr val="tx2"/>
                </a:solidFill>
                <a:latin typeface="Cambria" pitchFamily="18" charset="0"/>
              </a:rPr>
              <a:t>Napraviti folder sa brojem indeksa na Git-u u okviru ProjInformacionihSistema/Aktivnosti studenata/Projekti i u okviru njega postaviti:</a:t>
            </a:r>
          </a:p>
          <a:p>
            <a:pPr algn="l"/>
            <a:r>
              <a:rPr lang="vi-VN" sz="2000" dirty="0">
                <a:solidFill>
                  <a:schemeClr val="tx2"/>
                </a:solidFill>
                <a:latin typeface="Cambria" pitchFamily="18" charset="0"/>
              </a:rPr>
              <a:t>1.	Ceo projekat iz Eclipse-a</a:t>
            </a:r>
          </a:p>
          <a:p>
            <a:pPr algn="l"/>
            <a:r>
              <a:rPr lang="vi-VN" sz="2000" dirty="0">
                <a:solidFill>
                  <a:schemeClr val="tx2"/>
                </a:solidFill>
                <a:latin typeface="Cambria" pitchFamily="18" charset="0"/>
              </a:rPr>
              <a:t>2.	.pdf ili .docx dokument sa tekstom zadatka i potrebnim slikama. </a:t>
            </a:r>
            <a:r>
              <a:rPr lang="vi-VN" sz="2000" dirty="0" smtClean="0">
                <a:solidFill>
                  <a:schemeClr val="tx2"/>
                </a:solidFill>
                <a:latin typeface="Cambria" pitchFamily="18" charset="0"/>
              </a:rPr>
              <a:t>(</a:t>
            </a:r>
            <a:r>
              <a:rPr lang="sr-Latn-RS" sz="2000" dirty="0" smtClean="0">
                <a:solidFill>
                  <a:schemeClr val="tx2"/>
                </a:solidFill>
                <a:latin typeface="Cambria" pitchFamily="18" charset="0"/>
              </a:rPr>
              <a:t>U okviru repozitorijuma postavljen je </a:t>
            </a:r>
            <a:r>
              <a:rPr lang="vi-VN" sz="2000" dirty="0" smtClean="0">
                <a:solidFill>
                  <a:schemeClr val="tx2"/>
                </a:solidFill>
                <a:latin typeface="Cambria" pitchFamily="18" charset="0"/>
              </a:rPr>
              <a:t>I_kolokvijum_primer_izvestaja.docx)</a:t>
            </a:r>
            <a:endParaRPr lang="vi-VN" sz="2000" dirty="0">
              <a:solidFill>
                <a:schemeClr val="tx2"/>
              </a:solidFill>
              <a:latin typeface="Cambria" pitchFamily="18" charset="0"/>
            </a:endParaRPr>
          </a:p>
        </p:txBody>
      </p:sp>
    </p:spTree>
    <p:extLst>
      <p:ext uri="{BB962C8B-B14F-4D97-AF65-F5344CB8AC3E}">
        <p14:creationId xmlns:p14="http://schemas.microsoft.com/office/powerpoint/2010/main" val="2280512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980728"/>
            <a:ext cx="8496944" cy="936104"/>
          </a:xfrm>
        </p:spPr>
        <p:txBody>
          <a:bodyPr>
            <a:noAutofit/>
          </a:bodyPr>
          <a:lstStyle/>
          <a:p>
            <a:pPr algn="l"/>
            <a:r>
              <a:rPr lang="sr-Latn-RS" sz="3600" dirty="0" smtClean="0">
                <a:solidFill>
                  <a:schemeClr val="tx2"/>
                </a:solidFill>
                <a:latin typeface="Cambria" pitchFamily="18" charset="0"/>
              </a:rPr>
              <a:t>Realizovane aktivnosti u toku predavanja i faze izrade projekta postaviti na GitHub-u </a:t>
            </a:r>
            <a:endParaRPr lang="en-US" sz="3600" dirty="0">
              <a:solidFill>
                <a:schemeClr val="tx2"/>
              </a:solidFill>
              <a:latin typeface="Cambria" pitchFamily="18" charset="0"/>
            </a:endParaRPr>
          </a:p>
        </p:txBody>
      </p:sp>
      <p:sp>
        <p:nvSpPr>
          <p:cNvPr id="5" name="Subtitle 2"/>
          <p:cNvSpPr>
            <a:spLocks noGrp="1"/>
          </p:cNvSpPr>
          <p:nvPr>
            <p:ph type="subTitle" idx="1"/>
          </p:nvPr>
        </p:nvSpPr>
        <p:spPr>
          <a:xfrm>
            <a:off x="344825" y="1988840"/>
            <a:ext cx="8624720" cy="4608512"/>
          </a:xfrm>
        </p:spPr>
        <p:txBody>
          <a:bodyPr>
            <a:noAutofit/>
          </a:bodyPr>
          <a:lstStyle/>
          <a:p>
            <a:pPr algn="l"/>
            <a:r>
              <a:rPr lang="sr-Latn-RS" sz="2000" dirty="0">
                <a:solidFill>
                  <a:schemeClr val="tx2"/>
                </a:solidFill>
                <a:latin typeface="Cambria" pitchFamily="18" charset="0"/>
              </a:rPr>
              <a:t>Kolokvijum II deo (</a:t>
            </a:r>
            <a:r>
              <a:rPr lang="en-US" sz="2000" dirty="0">
                <a:solidFill>
                  <a:schemeClr val="tx2"/>
                </a:solidFill>
                <a:latin typeface="Cambria" pitchFamily="18" charset="0"/>
              </a:rPr>
              <a:t>2</a:t>
            </a:r>
            <a:r>
              <a:rPr lang="sr-Latn-RS" sz="2000" dirty="0">
                <a:solidFill>
                  <a:schemeClr val="tx2"/>
                </a:solidFill>
                <a:latin typeface="Cambria" pitchFamily="18" charset="0"/>
              </a:rPr>
              <a:t>5p)</a:t>
            </a:r>
            <a:r>
              <a:rPr lang="en-US" sz="2000" dirty="0">
                <a:solidFill>
                  <a:schemeClr val="tx2"/>
                </a:solidFill>
                <a:latin typeface="Cambria" pitchFamily="18" charset="0"/>
              </a:rPr>
              <a:t> -&gt; </a:t>
            </a:r>
            <a:r>
              <a:rPr lang="pl-PL" sz="2000" dirty="0">
                <a:solidFill>
                  <a:schemeClr val="tx2"/>
                </a:solidFill>
                <a:latin typeface="Cambria" pitchFamily="18" charset="0"/>
              </a:rPr>
              <a:t>predaja </a:t>
            </a:r>
            <a:r>
              <a:rPr lang="pl-PL" sz="2000" dirty="0" smtClean="0">
                <a:solidFill>
                  <a:schemeClr val="tx2"/>
                </a:solidFill>
                <a:latin typeface="Cambria" pitchFamily="18" charset="0"/>
              </a:rPr>
              <a:t>II </a:t>
            </a:r>
            <a:r>
              <a:rPr lang="pl-PL" sz="2000" dirty="0">
                <a:solidFill>
                  <a:schemeClr val="tx2"/>
                </a:solidFill>
                <a:latin typeface="Cambria" pitchFamily="18" charset="0"/>
              </a:rPr>
              <a:t>faze projekta do kraja </a:t>
            </a:r>
            <a:r>
              <a:rPr lang="pl-PL" sz="2000" dirty="0" smtClean="0">
                <a:solidFill>
                  <a:schemeClr val="tx2"/>
                </a:solidFill>
                <a:latin typeface="Cambria" pitchFamily="18" charset="0"/>
              </a:rPr>
              <a:t>XI </a:t>
            </a:r>
            <a:r>
              <a:rPr lang="pl-PL" sz="2000" dirty="0">
                <a:solidFill>
                  <a:schemeClr val="tx2"/>
                </a:solidFill>
                <a:latin typeface="Cambria" pitchFamily="18" charset="0"/>
              </a:rPr>
              <a:t>nedelje, odbrana u </a:t>
            </a:r>
            <a:r>
              <a:rPr lang="pl-PL" sz="2000" dirty="0" smtClean="0">
                <a:solidFill>
                  <a:schemeClr val="tx2"/>
                </a:solidFill>
                <a:latin typeface="Cambria" pitchFamily="18" charset="0"/>
              </a:rPr>
              <a:t>XII nedelji.</a:t>
            </a:r>
            <a:endParaRPr lang="sr-Latn-RS" sz="2000" dirty="0">
              <a:solidFill>
                <a:schemeClr val="tx2"/>
              </a:solidFill>
              <a:latin typeface="Cambria" pitchFamily="18" charset="0"/>
            </a:endParaRPr>
          </a:p>
          <a:p>
            <a:pPr algn="l"/>
            <a:r>
              <a:rPr lang="sr-Latn-RS" sz="2000" dirty="0">
                <a:solidFill>
                  <a:schemeClr val="tx2"/>
                </a:solidFill>
                <a:latin typeface="Cambria" pitchFamily="18" charset="0"/>
              </a:rPr>
              <a:t>Na osnovu teksta dobijenog zadatka:</a:t>
            </a:r>
          </a:p>
          <a:p>
            <a:pPr marL="457200" indent="-457200" algn="l">
              <a:buFont typeface="+mj-lt"/>
              <a:buAutoNum type="arabicPeriod"/>
            </a:pPr>
            <a:r>
              <a:rPr lang="sr-Latn-RS" sz="2000" dirty="0" smtClean="0">
                <a:solidFill>
                  <a:schemeClr val="tx2"/>
                </a:solidFill>
                <a:latin typeface="Cambria" pitchFamily="18" charset="0"/>
              </a:rPr>
              <a:t>Nacrtati </a:t>
            </a:r>
            <a:r>
              <a:rPr lang="sr-Latn-RS" sz="2000" dirty="0">
                <a:solidFill>
                  <a:schemeClr val="tx2"/>
                </a:solidFill>
                <a:latin typeface="Cambria" pitchFamily="18" charset="0"/>
              </a:rPr>
              <a:t>sekvencijalni dijagram (10p)</a:t>
            </a:r>
          </a:p>
          <a:p>
            <a:pPr marL="457200" indent="-457200" algn="l">
              <a:buFont typeface="+mj-lt"/>
              <a:buAutoNum type="arabicPeriod"/>
            </a:pPr>
            <a:r>
              <a:rPr lang="sr-Latn-RS" sz="2000" dirty="0" smtClean="0">
                <a:solidFill>
                  <a:schemeClr val="tx2"/>
                </a:solidFill>
                <a:latin typeface="Cambria" pitchFamily="18" charset="0"/>
              </a:rPr>
              <a:t>Nacrtati </a:t>
            </a:r>
            <a:r>
              <a:rPr lang="sr-Latn-RS" sz="2000" dirty="0">
                <a:solidFill>
                  <a:schemeClr val="tx2"/>
                </a:solidFill>
                <a:latin typeface="Cambria" pitchFamily="18" charset="0"/>
              </a:rPr>
              <a:t>dijagram aktivnosti (5p)</a:t>
            </a:r>
          </a:p>
          <a:p>
            <a:pPr marL="457200" indent="-457200" algn="l">
              <a:buFont typeface="+mj-lt"/>
              <a:buAutoNum type="arabicPeriod"/>
            </a:pPr>
            <a:r>
              <a:rPr lang="sr-Latn-RS" sz="2000" dirty="0" smtClean="0">
                <a:solidFill>
                  <a:schemeClr val="tx2"/>
                </a:solidFill>
                <a:latin typeface="Cambria" pitchFamily="18" charset="0"/>
              </a:rPr>
              <a:t>Napraviti </a:t>
            </a:r>
            <a:r>
              <a:rPr lang="sr-Latn-RS" sz="2000" dirty="0">
                <a:solidFill>
                  <a:schemeClr val="tx2"/>
                </a:solidFill>
                <a:latin typeface="Cambria" pitchFamily="18" charset="0"/>
              </a:rPr>
              <a:t>bazu podataka u MySQL Workbench-u (10p)</a:t>
            </a:r>
          </a:p>
          <a:p>
            <a:pPr marL="457200" indent="-457200" algn="l">
              <a:buFont typeface="+mj-lt"/>
              <a:buAutoNum type="arabicPeriod"/>
            </a:pPr>
            <a:r>
              <a:rPr lang="sr-Latn-RS" sz="2000" dirty="0" smtClean="0">
                <a:solidFill>
                  <a:schemeClr val="tx2"/>
                </a:solidFill>
                <a:latin typeface="Cambria" pitchFamily="18" charset="0"/>
              </a:rPr>
              <a:t>Dati </a:t>
            </a:r>
            <a:r>
              <a:rPr lang="sr-Latn-RS" sz="2000" dirty="0">
                <a:solidFill>
                  <a:schemeClr val="tx2"/>
                </a:solidFill>
                <a:latin typeface="Cambria" pitchFamily="18" charset="0"/>
              </a:rPr>
              <a:t>kratak predlog primene vašeg informacionog sistema u pravcu izrade </a:t>
            </a:r>
            <a:r>
              <a:rPr lang="sr-Latn-RS" sz="2000" dirty="0" smtClean="0">
                <a:solidFill>
                  <a:schemeClr val="tx2"/>
                </a:solidFill>
                <a:latin typeface="Cambria" pitchFamily="18" charset="0"/>
              </a:rPr>
              <a:t>aplikacije (5p</a:t>
            </a:r>
            <a:r>
              <a:rPr lang="sr-Latn-RS" sz="2000" dirty="0">
                <a:solidFill>
                  <a:schemeClr val="tx2"/>
                </a:solidFill>
                <a:latin typeface="Cambria" pitchFamily="18" charset="0"/>
              </a:rPr>
              <a:t>)</a:t>
            </a:r>
          </a:p>
          <a:p>
            <a:pPr algn="l"/>
            <a:r>
              <a:rPr lang="sr-Latn-RS" sz="2000" dirty="0" smtClean="0">
                <a:solidFill>
                  <a:schemeClr val="tx2"/>
                </a:solidFill>
                <a:latin typeface="Cambria" pitchFamily="18" charset="0"/>
              </a:rPr>
              <a:t>Šta </a:t>
            </a:r>
            <a:r>
              <a:rPr lang="sr-Latn-RS" sz="2000" dirty="0">
                <a:solidFill>
                  <a:schemeClr val="tx2"/>
                </a:solidFill>
                <a:latin typeface="Cambria" pitchFamily="18" charset="0"/>
              </a:rPr>
              <a:t>predati kao izveštaj?</a:t>
            </a:r>
          </a:p>
          <a:p>
            <a:pPr marL="457200" indent="-457200" algn="l">
              <a:buFont typeface="+mj-lt"/>
              <a:buAutoNum type="arabicPeriod"/>
            </a:pPr>
            <a:r>
              <a:rPr lang="sr-Latn-RS" sz="2000" dirty="0" smtClean="0">
                <a:solidFill>
                  <a:schemeClr val="tx2"/>
                </a:solidFill>
                <a:latin typeface="Cambria" pitchFamily="18" charset="0"/>
              </a:rPr>
              <a:t>Pdf </a:t>
            </a:r>
            <a:r>
              <a:rPr lang="sr-Latn-RS" sz="2000" dirty="0">
                <a:solidFill>
                  <a:schemeClr val="tx2"/>
                </a:solidFill>
                <a:latin typeface="Cambria" pitchFamily="18" charset="0"/>
              </a:rPr>
              <a:t>dokument sa tekstom zadatka, potrebnim slikama i </a:t>
            </a:r>
            <a:r>
              <a:rPr lang="sr-Latn-RS" sz="2000" dirty="0" smtClean="0">
                <a:solidFill>
                  <a:schemeClr val="tx2"/>
                </a:solidFill>
                <a:latin typeface="Cambria" pitchFamily="18" charset="0"/>
              </a:rPr>
              <a:t>predlogom.</a:t>
            </a:r>
            <a:endParaRPr lang="sr-Latn-RS" sz="2000" dirty="0">
              <a:solidFill>
                <a:schemeClr val="tx2"/>
              </a:solidFill>
              <a:latin typeface="Cambria" pitchFamily="18" charset="0"/>
            </a:endParaRPr>
          </a:p>
          <a:p>
            <a:pPr marL="457200" indent="-457200" algn="l">
              <a:buFont typeface="+mj-lt"/>
              <a:buAutoNum type="arabicPeriod"/>
            </a:pPr>
            <a:r>
              <a:rPr lang="sr-Latn-RS" sz="2000" dirty="0" smtClean="0">
                <a:solidFill>
                  <a:schemeClr val="tx2"/>
                </a:solidFill>
                <a:latin typeface="Cambria" pitchFamily="18" charset="0"/>
              </a:rPr>
              <a:t>Projekat </a:t>
            </a:r>
            <a:r>
              <a:rPr lang="sr-Latn-RS" sz="2000" dirty="0">
                <a:solidFill>
                  <a:schemeClr val="tx2"/>
                </a:solidFill>
                <a:latin typeface="Cambria" pitchFamily="18" charset="0"/>
              </a:rPr>
              <a:t>iz Eclipse-a</a:t>
            </a:r>
          </a:p>
          <a:p>
            <a:pPr marL="457200" indent="-457200" algn="l">
              <a:buFont typeface="+mj-lt"/>
              <a:buAutoNum type="arabicPeriod"/>
            </a:pPr>
            <a:r>
              <a:rPr lang="sr-Latn-RS" sz="2000" dirty="0" smtClean="0">
                <a:solidFill>
                  <a:schemeClr val="tx2"/>
                </a:solidFill>
                <a:latin typeface="Cambria" pitchFamily="18" charset="0"/>
              </a:rPr>
              <a:t>Slika </a:t>
            </a:r>
            <a:r>
              <a:rPr lang="sr-Latn-RS" sz="2000" dirty="0">
                <a:solidFill>
                  <a:schemeClr val="tx2"/>
                </a:solidFill>
                <a:latin typeface="Cambria" pitchFamily="18" charset="0"/>
              </a:rPr>
              <a:t>ER dijagrama koja je generisana u MySQL Workbench-u</a:t>
            </a:r>
          </a:p>
          <a:p>
            <a:pPr marL="457200" indent="-457200" algn="l">
              <a:buFont typeface="+mj-lt"/>
              <a:buAutoNum type="arabicPeriod"/>
            </a:pPr>
            <a:r>
              <a:rPr lang="sr-Latn-RS" sz="2000" dirty="0" smtClean="0">
                <a:solidFill>
                  <a:schemeClr val="tx2"/>
                </a:solidFill>
                <a:latin typeface="Cambria" pitchFamily="18" charset="0"/>
              </a:rPr>
              <a:t>.sql </a:t>
            </a:r>
            <a:r>
              <a:rPr lang="sr-Latn-RS" sz="2000" dirty="0">
                <a:solidFill>
                  <a:schemeClr val="tx2"/>
                </a:solidFill>
                <a:latin typeface="Cambria" pitchFamily="18" charset="0"/>
              </a:rPr>
              <a:t>fajl iz MySQL Workbench-a</a:t>
            </a:r>
          </a:p>
        </p:txBody>
      </p:sp>
    </p:spTree>
    <p:extLst>
      <p:ext uri="{BB962C8B-B14F-4D97-AF65-F5344CB8AC3E}">
        <p14:creationId xmlns:p14="http://schemas.microsoft.com/office/powerpoint/2010/main" val="270191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512" y="1052736"/>
            <a:ext cx="5376626" cy="502061"/>
          </a:xfrm>
          <a:prstGeom prst="rect">
            <a:avLst/>
          </a:prstGeom>
        </p:spPr>
        <p:txBody>
          <a:bodyPr vert="horz" wrap="square" lIns="0" tIns="14605" rIns="0" bIns="0" rtlCol="0">
            <a:spAutoFit/>
          </a:bodyPr>
          <a:lstStyle/>
          <a:p>
            <a:pPr marL="12700">
              <a:lnSpc>
                <a:spcPts val="3815"/>
              </a:lnSpc>
              <a:spcBef>
                <a:spcPts val="115"/>
              </a:spcBef>
            </a:pPr>
            <a:r>
              <a:rPr sz="4000" b="1" i="0" spc="-10" dirty="0" err="1">
                <a:solidFill>
                  <a:srgbClr val="002060"/>
                </a:solidFill>
                <a:latin typeface="Cambria" pitchFamily="18" charset="0"/>
                <a:ea typeface="Cambria" pitchFamily="18" charset="0"/>
                <a:cs typeface="Calibri Light"/>
              </a:rPr>
              <a:t>Savremeni</a:t>
            </a:r>
            <a:r>
              <a:rPr sz="4000" b="1" i="0" spc="-125" dirty="0">
                <a:solidFill>
                  <a:srgbClr val="002060"/>
                </a:solidFill>
                <a:latin typeface="Cambria" pitchFamily="18" charset="0"/>
                <a:ea typeface="Cambria" pitchFamily="18" charset="0"/>
                <a:cs typeface="Calibri Light"/>
              </a:rPr>
              <a:t> </a:t>
            </a:r>
            <a:r>
              <a:rPr lang="sr-Latn-RS" sz="4000" b="1" spc="-125" dirty="0" smtClean="0">
                <a:solidFill>
                  <a:srgbClr val="002060"/>
                </a:solidFill>
                <a:latin typeface="Cambria" pitchFamily="18" charset="0"/>
                <a:ea typeface="Cambria" pitchFamily="18" charset="0"/>
                <a:cs typeface="Calibri Light"/>
              </a:rPr>
              <a:t>IT inženjer</a:t>
            </a:r>
            <a:endParaRPr sz="4000" b="1" i="0" spc="-10" dirty="0">
              <a:solidFill>
                <a:srgbClr val="002060"/>
              </a:solidFill>
              <a:latin typeface="Cambria" pitchFamily="18" charset="0"/>
              <a:ea typeface="Cambria" pitchFamily="18" charset="0"/>
              <a:cs typeface="Calibri Light"/>
            </a:endParaRPr>
          </a:p>
        </p:txBody>
      </p:sp>
      <p:sp>
        <p:nvSpPr>
          <p:cNvPr id="3" name="object 3"/>
          <p:cNvSpPr txBox="1"/>
          <p:nvPr/>
        </p:nvSpPr>
        <p:spPr>
          <a:xfrm>
            <a:off x="350912" y="1556792"/>
            <a:ext cx="8253536" cy="1070293"/>
          </a:xfrm>
          <a:prstGeom prst="rect">
            <a:avLst/>
          </a:prstGeom>
        </p:spPr>
        <p:txBody>
          <a:bodyPr vert="horz" wrap="square" lIns="0" tIns="72390" rIns="0" bIns="0" rtlCol="0">
            <a:spAutoFit/>
          </a:bodyPr>
          <a:lstStyle/>
          <a:p>
            <a:pPr marL="12065" marR="5080" algn="just">
              <a:lnSpc>
                <a:spcPct val="90000"/>
              </a:lnSpc>
              <a:spcBef>
                <a:spcPts val="600"/>
              </a:spcBef>
              <a:tabLst>
                <a:tab pos="260350" algn="l"/>
              </a:tabLst>
            </a:pPr>
            <a:r>
              <a:rPr sz="2400" spc="-5" dirty="0">
                <a:solidFill>
                  <a:srgbClr val="4F81BD"/>
                </a:solidFill>
                <a:latin typeface="Cambria" pitchFamily="18" charset="0"/>
                <a:ea typeface="Cambria" pitchFamily="18" charset="0"/>
                <a:cs typeface="Calibri"/>
              </a:rPr>
              <a:t>Moderno poslovno </a:t>
            </a:r>
            <a:r>
              <a:rPr sz="2400" spc="-10" dirty="0">
                <a:solidFill>
                  <a:srgbClr val="4F81BD"/>
                </a:solidFill>
                <a:latin typeface="Cambria" pitchFamily="18" charset="0"/>
                <a:ea typeface="Cambria" pitchFamily="18" charset="0"/>
                <a:cs typeface="Calibri"/>
              </a:rPr>
              <a:t>okruženje </a:t>
            </a:r>
            <a:r>
              <a:rPr sz="2400" spc="-20" dirty="0">
                <a:solidFill>
                  <a:srgbClr val="4F81BD"/>
                </a:solidFill>
                <a:latin typeface="Cambria" pitchFamily="18" charset="0"/>
                <a:ea typeface="Cambria" pitchFamily="18" charset="0"/>
                <a:cs typeface="Calibri"/>
              </a:rPr>
              <a:t>zahteva </a:t>
            </a:r>
            <a:r>
              <a:rPr sz="2400" spc="-10" dirty="0" err="1">
                <a:solidFill>
                  <a:srgbClr val="4F81BD"/>
                </a:solidFill>
                <a:latin typeface="Cambria" pitchFamily="18" charset="0"/>
                <a:ea typeface="Cambria" pitchFamily="18" charset="0"/>
                <a:cs typeface="Calibri"/>
              </a:rPr>
              <a:t>novi</a:t>
            </a:r>
            <a:r>
              <a:rPr sz="2400" spc="-10" dirty="0">
                <a:solidFill>
                  <a:srgbClr val="4F81BD"/>
                </a:solidFill>
                <a:latin typeface="Cambria" pitchFamily="18" charset="0"/>
                <a:ea typeface="Cambria" pitchFamily="18" charset="0"/>
                <a:cs typeface="Calibri"/>
              </a:rPr>
              <a:t> </a:t>
            </a:r>
            <a:r>
              <a:rPr lang="sr-Latn-RS" sz="2400" spc="-5" dirty="0" smtClean="0">
                <a:solidFill>
                  <a:srgbClr val="4F81BD"/>
                </a:solidFill>
                <a:latin typeface="Cambria" pitchFamily="18" charset="0"/>
                <a:ea typeface="Cambria" pitchFamily="18" charset="0"/>
                <a:cs typeface="Calibri"/>
              </a:rPr>
              <a:t>IT inženjera</a:t>
            </a:r>
            <a:r>
              <a:rPr sz="2400" spc="-15" dirty="0" smtClean="0">
                <a:solidFill>
                  <a:srgbClr val="4F81BD"/>
                </a:solidFill>
                <a:latin typeface="Cambria" pitchFamily="18" charset="0"/>
                <a:ea typeface="Cambria" pitchFamily="18" charset="0"/>
                <a:cs typeface="Calibri"/>
              </a:rPr>
              <a:t> </a:t>
            </a:r>
            <a:r>
              <a:rPr sz="2400" spc="-25" dirty="0" err="1">
                <a:solidFill>
                  <a:srgbClr val="4F81BD"/>
                </a:solidFill>
                <a:latin typeface="Cambria" pitchFamily="18" charset="0"/>
                <a:ea typeface="Cambria" pitchFamily="18" charset="0"/>
                <a:cs typeface="Calibri"/>
              </a:rPr>
              <a:t>koji</a:t>
            </a:r>
            <a:r>
              <a:rPr sz="2400" spc="-25" dirty="0">
                <a:solidFill>
                  <a:srgbClr val="4F81BD"/>
                </a:solidFill>
                <a:latin typeface="Cambria" pitchFamily="18" charset="0"/>
                <a:ea typeface="Cambria" pitchFamily="18" charset="0"/>
                <a:cs typeface="Calibri"/>
              </a:rPr>
              <a:t> </a:t>
            </a:r>
            <a:r>
              <a:rPr sz="2400" spc="-15" dirty="0" err="1" smtClean="0">
                <a:solidFill>
                  <a:srgbClr val="4F81BD"/>
                </a:solidFill>
                <a:latin typeface="Cambria" pitchFamily="18" charset="0"/>
                <a:ea typeface="Cambria" pitchFamily="18" charset="0"/>
                <a:cs typeface="Calibri"/>
              </a:rPr>
              <a:t>kombinuje</a:t>
            </a:r>
            <a:r>
              <a:rPr sz="2400" spc="-440" dirty="0" smtClean="0">
                <a:solidFill>
                  <a:srgbClr val="4F81BD"/>
                </a:solidFill>
                <a:latin typeface="Cambria" pitchFamily="18" charset="0"/>
                <a:ea typeface="Cambria" pitchFamily="18" charset="0"/>
                <a:cs typeface="Calibri"/>
              </a:rPr>
              <a:t> </a:t>
            </a:r>
            <a:r>
              <a:rPr sz="2400" b="1" spc="-15" dirty="0">
                <a:solidFill>
                  <a:srgbClr val="4F81BD"/>
                </a:solidFill>
                <a:latin typeface="Cambria" pitchFamily="18" charset="0"/>
                <a:ea typeface="Cambria" pitchFamily="18" charset="0"/>
                <a:cs typeface="Calibri"/>
              </a:rPr>
              <a:t>menadžerske veštine </a:t>
            </a:r>
            <a:r>
              <a:rPr sz="2400" b="1" spc="-5" dirty="0">
                <a:solidFill>
                  <a:srgbClr val="4F81BD"/>
                </a:solidFill>
                <a:latin typeface="Cambria" pitchFamily="18" charset="0"/>
                <a:ea typeface="Cambria" pitchFamily="18" charset="0"/>
                <a:cs typeface="Calibri"/>
              </a:rPr>
              <a:t>i znanje </a:t>
            </a:r>
            <a:r>
              <a:rPr sz="2400" b="1" spc="-10" dirty="0">
                <a:solidFill>
                  <a:srgbClr val="4F81BD"/>
                </a:solidFill>
                <a:latin typeface="Cambria" pitchFamily="18" charset="0"/>
                <a:ea typeface="Cambria" pitchFamily="18" charset="0"/>
                <a:cs typeface="Calibri"/>
              </a:rPr>
              <a:t>poslovnih </a:t>
            </a:r>
            <a:r>
              <a:rPr sz="2400" b="1" dirty="0">
                <a:solidFill>
                  <a:srgbClr val="4F81BD"/>
                </a:solidFill>
                <a:latin typeface="Cambria" pitchFamily="18" charset="0"/>
                <a:ea typeface="Cambria" pitchFamily="18" charset="0"/>
                <a:cs typeface="Calibri"/>
              </a:rPr>
              <a:t>procesa</a:t>
            </a:r>
            <a:r>
              <a:rPr sz="2400" dirty="0">
                <a:solidFill>
                  <a:srgbClr val="4F81BD"/>
                </a:solidFill>
                <a:latin typeface="Cambria" pitchFamily="18" charset="0"/>
                <a:ea typeface="Cambria" pitchFamily="18" charset="0"/>
                <a:cs typeface="Calibri"/>
              </a:rPr>
              <a:t>, </a:t>
            </a:r>
            <a:r>
              <a:rPr sz="2400" spc="-15" dirty="0">
                <a:solidFill>
                  <a:srgbClr val="4F81BD"/>
                </a:solidFill>
                <a:latin typeface="Cambria" pitchFamily="18" charset="0"/>
                <a:ea typeface="Cambria" pitchFamily="18" charset="0"/>
                <a:cs typeface="Calibri"/>
              </a:rPr>
              <a:t>sa </a:t>
            </a:r>
            <a:r>
              <a:rPr sz="2400" b="1" spc="-10" dirty="0">
                <a:solidFill>
                  <a:srgbClr val="4F81BD"/>
                </a:solidFill>
                <a:latin typeface="Cambria" pitchFamily="18" charset="0"/>
                <a:ea typeface="Cambria" pitchFamily="18" charset="0"/>
                <a:cs typeface="Calibri"/>
              </a:rPr>
              <a:t>ekspertizom </a:t>
            </a:r>
            <a:r>
              <a:rPr sz="2400" b="1" spc="-5" dirty="0">
                <a:solidFill>
                  <a:srgbClr val="4F81BD"/>
                </a:solidFill>
                <a:latin typeface="Cambria" pitchFamily="18" charset="0"/>
                <a:ea typeface="Cambria" pitchFamily="18" charset="0"/>
                <a:cs typeface="Calibri"/>
              </a:rPr>
              <a:t>u </a:t>
            </a:r>
            <a:r>
              <a:rPr sz="2400" b="1" spc="-10" dirty="0" err="1">
                <a:solidFill>
                  <a:srgbClr val="4F81BD"/>
                </a:solidFill>
                <a:latin typeface="Cambria" pitchFamily="18" charset="0"/>
                <a:ea typeface="Cambria" pitchFamily="18" charset="0"/>
                <a:cs typeface="Calibri"/>
              </a:rPr>
              <a:t>oblasti</a:t>
            </a:r>
            <a:r>
              <a:rPr sz="2400" b="1" spc="-10" dirty="0">
                <a:solidFill>
                  <a:srgbClr val="4F81BD"/>
                </a:solidFill>
                <a:latin typeface="Cambria" pitchFamily="18" charset="0"/>
                <a:ea typeface="Cambria" pitchFamily="18" charset="0"/>
                <a:cs typeface="Calibri"/>
              </a:rPr>
              <a:t> </a:t>
            </a:r>
            <a:r>
              <a:rPr sz="2400" b="1" spc="-5" dirty="0">
                <a:solidFill>
                  <a:srgbClr val="4F81BD"/>
                </a:solidFill>
                <a:latin typeface="Cambria" pitchFamily="18" charset="0"/>
                <a:ea typeface="Cambria" pitchFamily="18" charset="0"/>
                <a:cs typeface="Calibri"/>
              </a:rPr>
              <a:t> </a:t>
            </a:r>
            <a:r>
              <a:rPr sz="2400" b="1" spc="-10" dirty="0" smtClean="0">
                <a:solidFill>
                  <a:srgbClr val="4F81BD"/>
                </a:solidFill>
                <a:latin typeface="Cambria" pitchFamily="18" charset="0"/>
                <a:ea typeface="Cambria" pitchFamily="18" charset="0"/>
                <a:cs typeface="Calibri"/>
              </a:rPr>
              <a:t>IT-a</a:t>
            </a:r>
            <a:endParaRPr sz="2400" dirty="0">
              <a:solidFill>
                <a:srgbClr val="4F81BD"/>
              </a:solidFill>
              <a:latin typeface="Cambria" pitchFamily="18" charset="0"/>
              <a:ea typeface="Cambria" pitchFamily="18" charset="0"/>
              <a:cs typeface="Calibri"/>
            </a:endParaRPr>
          </a:p>
        </p:txBody>
      </p:sp>
      <p:pic>
        <p:nvPicPr>
          <p:cNvPr id="4" name="object 4"/>
          <p:cNvPicPr/>
          <p:nvPr/>
        </p:nvPicPr>
        <p:blipFill>
          <a:blip r:embed="rId3" cstate="print"/>
          <a:stretch>
            <a:fillRect/>
          </a:stretch>
        </p:blipFill>
        <p:spPr>
          <a:xfrm>
            <a:off x="971600" y="2492896"/>
            <a:ext cx="8064896" cy="4104456"/>
          </a:xfrm>
          <a:prstGeom prst="rect">
            <a:avLst/>
          </a:prstGeom>
        </p:spPr>
      </p:pic>
    </p:spTree>
    <p:extLst>
      <p:ext uri="{BB962C8B-B14F-4D97-AF65-F5344CB8AC3E}">
        <p14:creationId xmlns:p14="http://schemas.microsoft.com/office/powerpoint/2010/main" val="2395045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456" y="2996952"/>
            <a:ext cx="8001000" cy="3129211"/>
          </a:xfrm>
        </p:spPr>
        <p:txBody>
          <a:bodyPr>
            <a:normAutofit lnSpcReduction="10000"/>
          </a:bodyPr>
          <a:lstStyle/>
          <a:p>
            <a:pPr marL="0" indent="0">
              <a:buNone/>
            </a:pPr>
            <a:r>
              <a:rPr lang="en-US" sz="2400" b="1" dirty="0" err="1">
                <a:solidFill>
                  <a:srgbClr val="1F497D"/>
                </a:solidFill>
                <a:latin typeface="Cambria" pitchFamily="18" charset="0"/>
                <a:ea typeface="Cambria" pitchFamily="18" charset="0"/>
                <a:cs typeface="Arial" pitchFamily="34" charset="0"/>
              </a:rPr>
              <a:t>Sistemski</a:t>
            </a:r>
            <a:r>
              <a:rPr lang="en-US" sz="2400" b="1" dirty="0">
                <a:solidFill>
                  <a:srgbClr val="1F497D"/>
                </a:solidFill>
                <a:latin typeface="Cambria" pitchFamily="18" charset="0"/>
                <a:ea typeface="Cambria" pitchFamily="18" charset="0"/>
                <a:cs typeface="Arial" pitchFamily="34" charset="0"/>
              </a:rPr>
              <a:t> </a:t>
            </a:r>
            <a:r>
              <a:rPr lang="en-US" sz="2400" b="1" dirty="0" err="1">
                <a:solidFill>
                  <a:srgbClr val="1F497D"/>
                </a:solidFill>
                <a:latin typeface="Cambria" pitchFamily="18" charset="0"/>
                <a:ea typeface="Cambria" pitchFamily="18" charset="0"/>
                <a:cs typeface="Arial" pitchFamily="34" charset="0"/>
              </a:rPr>
              <a:t>pristup</a:t>
            </a:r>
            <a:r>
              <a:rPr lang="en-US" sz="2400" b="1" dirty="0">
                <a:solidFill>
                  <a:srgbClr val="1F497D"/>
                </a:solidFill>
                <a:latin typeface="Cambria" pitchFamily="18" charset="0"/>
                <a:ea typeface="Cambria" pitchFamily="18" charset="0"/>
                <a:cs typeface="Arial" pitchFamily="34" charset="0"/>
              </a:rPr>
              <a:t> </a:t>
            </a:r>
            <a:endParaRPr lang="sr-Latn-RS" sz="2400" b="1" dirty="0">
              <a:solidFill>
                <a:srgbClr val="1F497D"/>
              </a:solidFill>
              <a:latin typeface="Cambria" pitchFamily="18" charset="0"/>
              <a:ea typeface="Cambria" pitchFamily="18" charset="0"/>
              <a:cs typeface="Arial" pitchFamily="34" charset="0"/>
            </a:endParaRPr>
          </a:p>
          <a:p>
            <a:pPr marL="0" indent="0">
              <a:buNone/>
            </a:pPr>
            <a:r>
              <a:rPr lang="en-US" sz="2400" dirty="0" err="1">
                <a:solidFill>
                  <a:srgbClr val="1F497D"/>
                </a:solidFill>
                <a:latin typeface="Cambria" pitchFamily="18" charset="0"/>
                <a:ea typeface="Cambria" pitchFamily="18" charset="0"/>
                <a:cs typeface="Arial" pitchFamily="34" charset="0"/>
              </a:rPr>
              <a:t>Svi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fenomeni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predmeti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ili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pojave</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posmatraju</a:t>
            </a:r>
            <a:r>
              <a:rPr lang="en-US" sz="2400" dirty="0">
                <a:solidFill>
                  <a:srgbClr val="1F497D"/>
                </a:solidFill>
                <a:latin typeface="Cambria" pitchFamily="18" charset="0"/>
                <a:ea typeface="Cambria" pitchFamily="18" charset="0"/>
                <a:cs typeface="Arial" pitchFamily="34" charset="0"/>
              </a:rPr>
              <a:t> se </a:t>
            </a:r>
            <a:r>
              <a:rPr lang="en-US" sz="2400" dirty="0" err="1">
                <a:solidFill>
                  <a:srgbClr val="1F497D"/>
                </a:solidFill>
                <a:latin typeface="Cambria" pitchFamily="18" charset="0"/>
                <a:ea typeface="Cambria" pitchFamily="18" charset="0"/>
                <a:cs typeface="Arial" pitchFamily="34" charset="0"/>
              </a:rPr>
              <a:t>kao</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sistemi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odnosno</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celine</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koje</a:t>
            </a:r>
            <a:r>
              <a:rPr lang="en-US" sz="2400" dirty="0">
                <a:solidFill>
                  <a:srgbClr val="1F497D"/>
                </a:solidFill>
                <a:latin typeface="Cambria" pitchFamily="18" charset="0"/>
                <a:ea typeface="Cambria" pitchFamily="18" charset="0"/>
                <a:cs typeface="Arial" pitchFamily="34" charset="0"/>
              </a:rPr>
              <a:t> se ne </a:t>
            </a:r>
            <a:r>
              <a:rPr lang="en-US" sz="2400" dirty="0" err="1">
                <a:solidFill>
                  <a:srgbClr val="1F497D"/>
                </a:solidFill>
                <a:latin typeface="Cambria" pitchFamily="18" charset="0"/>
                <a:ea typeface="Cambria" pitchFamily="18" charset="0"/>
                <a:cs typeface="Arial" pitchFamily="34" charset="0"/>
              </a:rPr>
              <a:t>mogu</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rastaviti</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na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svoje</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elemente</a:t>
            </a:r>
            <a:r>
              <a:rPr lang="en-US" sz="2400" dirty="0">
                <a:solidFill>
                  <a:srgbClr val="1F497D"/>
                </a:solidFill>
                <a:latin typeface="Cambria" pitchFamily="18" charset="0"/>
                <a:ea typeface="Cambria" pitchFamily="18" charset="0"/>
                <a:cs typeface="Arial" pitchFamily="34" charset="0"/>
              </a:rPr>
              <a:t>, a da se </a:t>
            </a:r>
            <a:r>
              <a:rPr lang="en-US" sz="2400" dirty="0" err="1">
                <a:solidFill>
                  <a:srgbClr val="1F497D"/>
                </a:solidFill>
                <a:latin typeface="Cambria" pitchFamily="18" charset="0"/>
                <a:ea typeface="Cambria" pitchFamily="18" charset="0"/>
                <a:cs typeface="Arial" pitchFamily="34" charset="0"/>
              </a:rPr>
              <a:t>pri</a:t>
            </a:r>
            <a:r>
              <a:rPr lang="en-US" sz="2400" dirty="0">
                <a:solidFill>
                  <a:srgbClr val="1F497D"/>
                </a:solidFill>
                <a:latin typeface="Cambria" pitchFamily="18" charset="0"/>
                <a:ea typeface="Cambria" pitchFamily="18" charset="0"/>
                <a:cs typeface="Arial" pitchFamily="34" charset="0"/>
              </a:rPr>
              <a:t> tome ne </a:t>
            </a:r>
            <a:r>
              <a:rPr lang="en-US" sz="2400" dirty="0" err="1">
                <a:solidFill>
                  <a:srgbClr val="1F497D"/>
                </a:solidFill>
                <a:latin typeface="Cambria" pitchFamily="18" charset="0"/>
                <a:ea typeface="Cambria" pitchFamily="18" charset="0"/>
                <a:cs typeface="Arial" pitchFamily="34" charset="0"/>
              </a:rPr>
              <a:t>izgube</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osnovna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svojstva</a:t>
            </a:r>
            <a:r>
              <a:rPr lang="en-US" sz="2400" dirty="0">
                <a:solidFill>
                  <a:srgbClr val="1F497D"/>
                </a:solidFill>
                <a:latin typeface="Cambria" pitchFamily="18" charset="0"/>
                <a:ea typeface="Cambria" pitchFamily="18" charset="0"/>
                <a:cs typeface="Arial" pitchFamily="34" charset="0"/>
              </a:rPr>
              <a:t> </a:t>
            </a:r>
            <a:r>
              <a:rPr lang="sr-Latn-RS" sz="2400" dirty="0" smtClean="0">
                <a:solidFill>
                  <a:srgbClr val="1F497D"/>
                </a:solidFill>
                <a:latin typeface="Cambria" pitchFamily="18" charset="0"/>
                <a:ea typeface="Cambria" pitchFamily="18" charset="0"/>
                <a:cs typeface="Arial" pitchFamily="34" charset="0"/>
              </a:rPr>
              <a:t>te </a:t>
            </a:r>
            <a:r>
              <a:rPr lang="en-US" sz="2400" dirty="0" err="1" smtClean="0">
                <a:solidFill>
                  <a:srgbClr val="1F497D"/>
                </a:solidFill>
                <a:latin typeface="Cambria" pitchFamily="18" charset="0"/>
                <a:ea typeface="Cambria" pitchFamily="18" charset="0"/>
                <a:cs typeface="Arial" pitchFamily="34" charset="0"/>
              </a:rPr>
              <a:t>celine</a:t>
            </a:r>
            <a:r>
              <a:rPr lang="en-US" sz="2400" dirty="0">
                <a:solidFill>
                  <a:srgbClr val="1F497D"/>
                </a:solidFill>
                <a:latin typeface="Cambria" pitchFamily="18" charset="0"/>
                <a:ea typeface="Cambria" pitchFamily="18" charset="0"/>
                <a:cs typeface="Arial" pitchFamily="34" charset="0"/>
              </a:rPr>
              <a:t>. </a:t>
            </a:r>
            <a:endParaRPr lang="sr-Latn-RS" sz="2400" dirty="0">
              <a:solidFill>
                <a:srgbClr val="1F497D"/>
              </a:solidFill>
              <a:latin typeface="Cambria" pitchFamily="18" charset="0"/>
              <a:ea typeface="Cambria" pitchFamily="18" charset="0"/>
              <a:cs typeface="Arial" pitchFamily="34" charset="0"/>
            </a:endParaRPr>
          </a:p>
          <a:p>
            <a:pPr marL="0" indent="0">
              <a:buNone/>
            </a:pPr>
            <a:r>
              <a:rPr lang="en-US" sz="2400" dirty="0" err="1">
                <a:solidFill>
                  <a:srgbClr val="1F497D"/>
                </a:solidFill>
                <a:latin typeface="Cambria" pitchFamily="18" charset="0"/>
                <a:ea typeface="Cambria" pitchFamily="18" charset="0"/>
                <a:cs typeface="Arial" pitchFamily="34" charset="0"/>
              </a:rPr>
              <a:t>Osnovne</a:t>
            </a:r>
            <a:r>
              <a:rPr lang="en-US" sz="2400" dirty="0">
                <a:solidFill>
                  <a:srgbClr val="1F497D"/>
                </a:solidFill>
                <a:latin typeface="Cambria" pitchFamily="18" charset="0"/>
                <a:ea typeface="Cambria" pitchFamily="18" charset="0"/>
                <a:cs typeface="Arial" pitchFamily="34" charset="0"/>
              </a:rPr>
              <a:t> faze: </a:t>
            </a:r>
          </a:p>
          <a:p>
            <a:pPr lvl="1"/>
            <a:r>
              <a:rPr lang="en-US" sz="2400" dirty="0" err="1">
                <a:solidFill>
                  <a:srgbClr val="1F497D"/>
                </a:solidFill>
                <a:latin typeface="Cambria" pitchFamily="18" charset="0"/>
                <a:ea typeface="Cambria" pitchFamily="18" charset="0"/>
                <a:cs typeface="Arial" pitchFamily="34" charset="0"/>
              </a:rPr>
              <a:t>razmišljanje</a:t>
            </a:r>
            <a:r>
              <a:rPr lang="en-US" sz="2400" dirty="0">
                <a:solidFill>
                  <a:srgbClr val="1F497D"/>
                </a:solidFill>
                <a:latin typeface="Cambria" pitchFamily="18" charset="0"/>
                <a:ea typeface="Cambria" pitchFamily="18" charset="0"/>
                <a:cs typeface="Arial" pitchFamily="34" charset="0"/>
              </a:rPr>
              <a:t> o </a:t>
            </a:r>
            <a:r>
              <a:rPr lang="en-US" sz="2400" dirty="0" err="1">
                <a:solidFill>
                  <a:srgbClr val="1F497D"/>
                </a:solidFill>
                <a:latin typeface="Cambria" pitchFamily="18" charset="0"/>
                <a:ea typeface="Cambria" pitchFamily="18" charset="0"/>
                <a:cs typeface="Arial" pitchFamily="34" charset="0"/>
              </a:rPr>
              <a:t>svrsi</a:t>
            </a:r>
            <a:r>
              <a:rPr lang="en-US" sz="2400" dirty="0">
                <a:solidFill>
                  <a:srgbClr val="1F497D"/>
                </a:solidFill>
                <a:latin typeface="Cambria" pitchFamily="18" charset="0"/>
                <a:ea typeface="Cambria" pitchFamily="18" charset="0"/>
                <a:cs typeface="Arial" pitchFamily="34" charset="0"/>
              </a:rPr>
              <a:t> i </a:t>
            </a:r>
            <a:r>
              <a:rPr lang="en-US" sz="2400" dirty="0" err="1">
                <a:solidFill>
                  <a:srgbClr val="1F497D"/>
                </a:solidFill>
                <a:latin typeface="Cambria" pitchFamily="18" charset="0"/>
                <a:ea typeface="Cambria" pitchFamily="18" charset="0"/>
                <a:cs typeface="Arial" pitchFamily="34" charset="0"/>
              </a:rPr>
              <a:t>ciljevima</a:t>
            </a:r>
            <a:r>
              <a:rPr lang="en-US" sz="2400" dirty="0">
                <a:solidFill>
                  <a:srgbClr val="1F497D"/>
                </a:solidFill>
                <a:latin typeface="Cambria" pitchFamily="18" charset="0"/>
                <a:ea typeface="Cambria" pitchFamily="18" charset="0"/>
                <a:cs typeface="Arial" pitchFamily="34" charset="0"/>
              </a:rPr>
              <a:t> i </a:t>
            </a:r>
          </a:p>
          <a:p>
            <a:pPr lvl="1"/>
            <a:r>
              <a:rPr lang="en-US" sz="2400" dirty="0" err="1">
                <a:solidFill>
                  <a:srgbClr val="1F497D"/>
                </a:solidFill>
                <a:latin typeface="Cambria" pitchFamily="18" charset="0"/>
                <a:ea typeface="Cambria" pitchFamily="18" charset="0"/>
                <a:cs typeface="Arial" pitchFamily="34" charset="0"/>
              </a:rPr>
              <a:t>razmišljanje</a:t>
            </a:r>
            <a:r>
              <a:rPr lang="en-US" sz="2400" dirty="0">
                <a:solidFill>
                  <a:srgbClr val="1F497D"/>
                </a:solidFill>
                <a:latin typeface="Cambria" pitchFamily="18" charset="0"/>
                <a:ea typeface="Cambria" pitchFamily="18" charset="0"/>
                <a:cs typeface="Arial" pitchFamily="34" charset="0"/>
              </a:rPr>
              <a:t> o </a:t>
            </a:r>
            <a:r>
              <a:rPr lang="en-US" sz="2400" dirty="0" err="1">
                <a:solidFill>
                  <a:srgbClr val="1F497D"/>
                </a:solidFill>
                <a:latin typeface="Cambria" pitchFamily="18" charset="0"/>
                <a:ea typeface="Cambria" pitchFamily="18" charset="0"/>
                <a:cs typeface="Arial" pitchFamily="34" charset="0"/>
              </a:rPr>
              <a:t>funkcijama</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kojima</a:t>
            </a:r>
            <a:r>
              <a:rPr lang="en-US" sz="2400" dirty="0">
                <a:solidFill>
                  <a:srgbClr val="1F497D"/>
                </a:solidFill>
                <a:latin typeface="Cambria" pitchFamily="18" charset="0"/>
                <a:ea typeface="Cambria" pitchFamily="18" charset="0"/>
                <a:cs typeface="Arial" pitchFamily="34" charset="0"/>
              </a:rPr>
              <a:t> se </a:t>
            </a:r>
            <a:r>
              <a:rPr lang="en-US" sz="2400" dirty="0" err="1">
                <a:solidFill>
                  <a:srgbClr val="1F497D"/>
                </a:solidFill>
                <a:latin typeface="Cambria" pitchFamily="18" charset="0"/>
                <a:ea typeface="Cambria" pitchFamily="18" charset="0"/>
                <a:cs typeface="Arial" pitchFamily="34" charset="0"/>
              </a:rPr>
              <a:t>ostvaruju</a:t>
            </a:r>
            <a:r>
              <a:rPr lang="en-US" sz="2400" dirty="0">
                <a:solidFill>
                  <a:srgbClr val="1F497D"/>
                </a:solidFill>
                <a:latin typeface="Cambria" pitchFamily="18" charset="0"/>
                <a:ea typeface="Cambria" pitchFamily="18" charset="0"/>
                <a:cs typeface="Arial" pitchFamily="34" charset="0"/>
              </a:rPr>
              <a:t> </a:t>
            </a:r>
            <a:r>
              <a:rPr lang="en-US" sz="2400" dirty="0" err="1">
                <a:solidFill>
                  <a:srgbClr val="1F497D"/>
                </a:solidFill>
                <a:latin typeface="Cambria" pitchFamily="18" charset="0"/>
                <a:ea typeface="Cambria" pitchFamily="18" charset="0"/>
                <a:cs typeface="Arial" pitchFamily="34" charset="0"/>
              </a:rPr>
              <a:t>ciljevi</a:t>
            </a:r>
            <a:r>
              <a:rPr lang="en-US" sz="2400" dirty="0">
                <a:solidFill>
                  <a:srgbClr val="1F497D"/>
                </a:solidFill>
                <a:latin typeface="Cambria" pitchFamily="18" charset="0"/>
                <a:ea typeface="Cambria" pitchFamily="18" charset="0"/>
                <a:cs typeface="Arial" pitchFamily="34" charset="0"/>
              </a:rPr>
              <a:t>. </a:t>
            </a:r>
          </a:p>
        </p:txBody>
      </p:sp>
      <p:sp>
        <p:nvSpPr>
          <p:cNvPr id="5" name="Title 1"/>
          <p:cNvSpPr txBox="1">
            <a:spLocks/>
          </p:cNvSpPr>
          <p:nvPr/>
        </p:nvSpPr>
        <p:spPr>
          <a:xfrm>
            <a:off x="685800" y="1166887"/>
            <a:ext cx="7772400" cy="132600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sr-Latn-RS" sz="4000" dirty="0" smtClean="0">
                <a:ln w="10541" cmpd="sng">
                  <a:solidFill>
                    <a:schemeClr val="accent1">
                      <a:shade val="88000"/>
                      <a:satMod val="110000"/>
                    </a:schemeClr>
                  </a:solidFill>
                  <a:prstDash val="solid"/>
                </a:ln>
                <a:solidFill>
                  <a:srgbClr val="002060"/>
                </a:solidFill>
                <a:latin typeface="Cambria" pitchFamily="18" charset="0"/>
                <a:ea typeface="Cambria" pitchFamily="18" charset="0"/>
              </a:rPr>
              <a:t>Projektovanje informacionih sistema - predavanja</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2657671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10390</TotalTime>
  <Words>4011</Words>
  <Application>Microsoft Office PowerPoint</Application>
  <PresentationFormat>On-screen Show (4:3)</PresentationFormat>
  <Paragraphs>456</Paragraphs>
  <Slides>73</Slides>
  <Notes>27</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Projektovanje informacionih sistema</vt:lpstr>
      <vt:lpstr>PowerPoint Presentation</vt:lpstr>
      <vt:lpstr>Sadržaj predmeta</vt:lpstr>
      <vt:lpstr>PowerPoint Presentation</vt:lpstr>
      <vt:lpstr>Ocena znanja</vt:lpstr>
      <vt:lpstr>Predispitne obaveze</vt:lpstr>
      <vt:lpstr>Završni ispit</vt:lpstr>
      <vt:lpstr>Savremeni IT inženjer</vt:lpstr>
      <vt:lpstr>PowerPoint Presentation</vt:lpstr>
      <vt:lpstr>PowerPoint Presentation</vt:lpstr>
      <vt:lpstr>Koraci sistemske analize</vt:lpstr>
      <vt:lpstr>PowerPoint Presentation</vt:lpstr>
      <vt:lpstr>PowerPoint Presentation</vt:lpstr>
      <vt:lpstr>Opšta teorija sistema</vt:lpstr>
      <vt:lpstr>PowerPoint Presentation</vt:lpstr>
      <vt:lpstr>Elementi sistema</vt:lpstr>
      <vt:lpstr>PowerPoint Presentation</vt:lpstr>
      <vt:lpstr>Veze među elementima</vt:lpstr>
      <vt:lpstr>PowerPoint Presentation</vt:lpstr>
      <vt:lpstr>PowerPoint Presentation</vt:lpstr>
      <vt:lpstr>PowerPoint Presentation</vt:lpstr>
      <vt:lpstr>PowerPoint Presentation</vt:lpstr>
      <vt:lpstr>Model realnog sistema</vt:lpstr>
      <vt:lpstr>PowerPoint Presentation</vt:lpstr>
      <vt:lpstr>Pojam entropije</vt:lpstr>
      <vt:lpstr>Klasifikacija sistema</vt:lpstr>
      <vt:lpstr>Klasifikacija sistema</vt:lpstr>
      <vt:lpstr>PowerPoint Presentation</vt:lpstr>
      <vt:lpstr>Klasifikacija sistema</vt:lpstr>
      <vt:lpstr>Klasifikacija sistema</vt:lpstr>
      <vt:lpstr>Klasifikacija sistema</vt:lpstr>
      <vt:lpstr>Podsistemi i interakcije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Prednosti GIT-a</vt:lpstr>
      <vt:lpstr>Osnovna Git terminologija</vt:lpstr>
      <vt:lpstr>Git proces rada</vt:lpstr>
      <vt:lpstr>PowerPoint Presentation</vt:lpstr>
      <vt:lpstr>Git</vt:lpstr>
      <vt:lpstr>Git</vt:lpstr>
      <vt:lpstr>Git naredbe</vt:lpstr>
      <vt:lpstr>Git naredbe – Čuvanje izmena (1)</vt:lpstr>
      <vt:lpstr>Git naredbe – Čuvanje izmena (2)</vt:lpstr>
      <vt:lpstr>Git naredbe</vt:lpstr>
      <vt:lpstr>Git naredbe</vt:lpstr>
      <vt:lpstr>Git naredbe – poništavanje promena</vt:lpstr>
      <vt:lpstr>Git naredbe – poništavanje promena</vt:lpstr>
      <vt:lpstr>Git grane (branch)</vt:lpstr>
      <vt:lpstr>Git grane (branch)</vt:lpstr>
      <vt:lpstr>Git grane (branch)</vt:lpstr>
      <vt:lpstr>Git grane (branch)</vt:lpstr>
      <vt:lpstr>Git grane (branch)</vt:lpstr>
      <vt:lpstr>Git naredbe – GitHub pull request</vt:lpstr>
      <vt:lpstr>Git naredbe – GitHub pull request</vt:lpstr>
      <vt:lpstr>Java I Eclipse - instalacija</vt:lpstr>
      <vt:lpstr>Java I Eclipse - instalacija</vt:lpstr>
      <vt:lpstr>Java I Eclipse - instalacija</vt:lpstr>
      <vt:lpstr>Java I Eclipse - instalacija</vt:lpstr>
      <vt:lpstr>Eclipse modelovanje</vt:lpstr>
      <vt:lpstr>-jUCMNav</vt:lpstr>
      <vt:lpstr>-jUCMNav</vt:lpstr>
      <vt:lpstr>Papyrus</vt:lpstr>
      <vt:lpstr>Papyrus</vt:lpstr>
      <vt:lpstr>Pravljenje projekta u Eclipse-u</vt:lpstr>
      <vt:lpstr>Pravljenje projekta u Eclipse-u</vt:lpstr>
      <vt:lpstr>PowerPoint Presentation</vt:lpstr>
      <vt:lpstr>Realizovane aktivnosti u toku predavanja i faze izrade projekta postaviti na GitHub-u </vt:lpstr>
      <vt:lpstr>Realizovane aktivnosti u toku predavanja i faze izrade projekta postaviti na GitHub-u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Poslovni i pravni fakultet</dc:title>
  <dc:creator>Windows User</dc:creator>
  <cp:lastModifiedBy>Korisnik</cp:lastModifiedBy>
  <cp:revision>117</cp:revision>
  <dcterms:created xsi:type="dcterms:W3CDTF">2021-02-24T10:06:34Z</dcterms:created>
  <dcterms:modified xsi:type="dcterms:W3CDTF">2022-10-15T16:20:05Z</dcterms:modified>
</cp:coreProperties>
</file>